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0" r:id="rId3"/>
    <p:sldId id="258" r:id="rId4"/>
    <p:sldId id="307" r:id="rId5"/>
    <p:sldId id="280" r:id="rId6"/>
    <p:sldId id="305" r:id="rId7"/>
    <p:sldId id="259" r:id="rId8"/>
    <p:sldId id="309" r:id="rId9"/>
    <p:sldId id="310" r:id="rId10"/>
    <p:sldId id="260" r:id="rId11"/>
    <p:sldId id="297" r:id="rId12"/>
    <p:sldId id="311" r:id="rId13"/>
    <p:sldId id="262" r:id="rId14"/>
    <p:sldId id="304" r:id="rId15"/>
    <p:sldId id="314" r:id="rId16"/>
    <p:sldId id="315" r:id="rId17"/>
    <p:sldId id="325" r:id="rId18"/>
    <p:sldId id="263" r:id="rId19"/>
    <p:sldId id="313" r:id="rId20"/>
    <p:sldId id="265" r:id="rId21"/>
    <p:sldId id="312" r:id="rId22"/>
    <p:sldId id="285" r:id="rId23"/>
    <p:sldId id="286" r:id="rId24"/>
    <p:sldId id="287" r:id="rId25"/>
    <p:sldId id="284" r:id="rId26"/>
    <p:sldId id="316" r:id="rId27"/>
    <p:sldId id="317" r:id="rId28"/>
    <p:sldId id="318" r:id="rId29"/>
    <p:sldId id="319" r:id="rId30"/>
    <p:sldId id="320" r:id="rId31"/>
    <p:sldId id="321" r:id="rId32"/>
    <p:sldId id="324" r:id="rId33"/>
    <p:sldId id="32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5"/>
    <p:restoredTop sz="94507"/>
  </p:normalViewPr>
  <p:slideViewPr>
    <p:cSldViewPr snapToGrid="0" snapToObjects="1">
      <p:cViewPr varScale="1">
        <p:scale>
          <a:sx n="116" d="100"/>
          <a:sy n="116" d="100"/>
        </p:scale>
        <p:origin x="1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B03D7-01E5-9A4B-A1F4-864DAF27E68E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AE67-FB8E-D044-AFF6-42AA4D8A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AE67-FB8E-D044-AFF6-42AA4D8A5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Earth, epsilon</a:t>
            </a:r>
            <a:r>
              <a:rPr lang="en-US" baseline="0" dirty="0"/>
              <a:t> </a:t>
            </a:r>
            <a:r>
              <a:rPr lang="en-US" baseline="0" dirty="0" err="1"/>
              <a:t>approx</a:t>
            </a:r>
            <a:r>
              <a:rPr lang="en-US" baseline="0" dirty="0"/>
              <a:t> 2 x 10^(-5).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AE67-FB8E-D044-AFF6-42AA4D8A53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5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 </a:t>
            </a:r>
            <a:r>
              <a:rPr lang="en-US"/>
              <a:t>this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2AE67-FB8E-D044-AFF6-42AA4D8A53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7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66F9-779F-E043-B547-055D47BE898E}" type="datetime1">
              <a:rPr lang="en-GB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BDE5-976A-FA40-B221-0EB2CBB5E0F9}" type="datetime1">
              <a:rPr lang="en-GB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39FB-CF20-7544-BA16-D2B5BE047362}" type="datetime1">
              <a:rPr lang="en-GB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64F-2033-6246-9E33-0B1C1D474D59}" type="datetime1">
              <a:rPr lang="en-GB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A141-AA5B-264B-A86F-8BFB973D2C9F}" type="datetime1">
              <a:rPr lang="en-GB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88A-E922-5D45-AD29-982590FA11BC}" type="datetime1">
              <a:rPr lang="en-GB" smtClean="0"/>
              <a:t>16/06/2024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C92F-B4CC-044C-9B55-4F39E71FC36F}" type="datetime1">
              <a:rPr lang="en-GB" smtClean="0"/>
              <a:t>16/06/2024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2EB6-31A5-5B43-B57A-8ACB42E72B5D}" type="datetime1">
              <a:rPr lang="en-GB" smtClean="0"/>
              <a:t>16/06/2024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4229-B8A9-A943-A4B7-51B74A92BF6F}" type="datetime1">
              <a:rPr lang="en-GB" smtClean="0"/>
              <a:t>16/06/2024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A1D1-797A-4F42-982D-0C17191ECB88}" type="datetime1">
              <a:rPr lang="en-GB" smtClean="0"/>
              <a:t>16/06/2024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02B-1C09-894B-8D39-16AB1EB12A5E}" type="datetime1">
              <a:rPr lang="en-GB" smtClean="0"/>
              <a:t>16/06/2024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4F6A-1B5A-C64E-BD8C-5138A03CB0A6}" type="datetime1">
              <a:rPr lang="en-GB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159" y="1012122"/>
            <a:ext cx="8507681" cy="1470025"/>
          </a:xfrm>
        </p:spPr>
        <p:txBody>
          <a:bodyPr>
            <a:normAutofit/>
          </a:bodyPr>
          <a:lstStyle/>
          <a:p>
            <a:r>
              <a:rPr lang="en-US" dirty="0"/>
              <a:t>Modelling continuous gravitational waves from neutron stars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809" y="420485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Ian Jones</a:t>
            </a:r>
          </a:p>
          <a:p>
            <a:r>
              <a:rPr lang="en-US" dirty="0"/>
              <a:t>University of Southampton</a:t>
            </a:r>
          </a:p>
          <a:p>
            <a:r>
              <a:rPr lang="en-US" dirty="0"/>
              <a:t>@MPI for Gravitational Physics, </a:t>
            </a:r>
          </a:p>
          <a:p>
            <a:r>
              <a:rPr lang="en-US" dirty="0"/>
              <a:t>Hannover, 17</a:t>
            </a:r>
            <a:r>
              <a:rPr lang="en-US" baseline="30000" dirty="0"/>
              <a:t>th</a:t>
            </a:r>
            <a:r>
              <a:rPr lang="en-US" dirty="0"/>
              <a:t> June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CC7F2-6828-484B-307A-331322D8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380" y="523287"/>
            <a:ext cx="6213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Elastic mountains: maximum </a:t>
            </a:r>
            <a:r>
              <a:rPr lang="en-US" sz="3200" dirty="0" err="1"/>
              <a:t>cont</a:t>
            </a:r>
            <a:r>
              <a:rPr lang="en-US" sz="3200" dirty="0"/>
              <a:t> …</a:t>
            </a:r>
          </a:p>
        </p:txBody>
      </p:sp>
      <p:pic>
        <p:nvPicPr>
          <p:cNvPr id="19" name="Picture 18" descr="horowitz_4_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2" y="1818225"/>
            <a:ext cx="4142342" cy="3931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0482" y="1354053"/>
            <a:ext cx="776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Molecular dynamics of Horowitz &amp; </a:t>
            </a:r>
            <a:r>
              <a:rPr lang="en-US" dirty="0" err="1"/>
              <a:t>Kadau</a:t>
            </a:r>
            <a:r>
              <a:rPr lang="en-US" dirty="0"/>
              <a:t> (2009) indicate high breaking strain.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0482" y="5892581"/>
            <a:ext cx="753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Plastic flow may relax crust on longer timescales (</a:t>
            </a:r>
            <a:r>
              <a:rPr lang="en-US" dirty="0" err="1"/>
              <a:t>Chugunov</a:t>
            </a:r>
            <a:r>
              <a:rPr lang="en-US" dirty="0"/>
              <a:t> &amp; Horowitz 2010)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D1667-5E89-03E7-E962-A79BAD9E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901" y="276246"/>
            <a:ext cx="7031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Elastic mountains: numerical calculations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9CF86-FF05-681D-0C43-A5EEBDB77737}"/>
              </a:ext>
            </a:extLst>
          </p:cNvPr>
          <p:cNvSpPr txBox="1"/>
          <p:nvPr/>
        </p:nvSpPr>
        <p:spPr>
          <a:xfrm>
            <a:off x="695194" y="1027133"/>
            <a:ext cx="70287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 of rough estimate verified by numerical calculations of </a:t>
            </a:r>
            <a:r>
              <a:rPr lang="en-US" dirty="0" err="1"/>
              <a:t>Ushomirsky</a:t>
            </a:r>
            <a:r>
              <a:rPr lang="en-US" dirty="0"/>
              <a:t>, Cutler &amp; </a:t>
            </a:r>
            <a:r>
              <a:rPr lang="en-US" dirty="0" err="1"/>
              <a:t>Bildsten</a:t>
            </a:r>
            <a:r>
              <a:rPr lang="en-US" dirty="0"/>
              <a:t> (2000).</a:t>
            </a:r>
          </a:p>
          <a:p>
            <a:endParaRPr lang="en-US" dirty="0"/>
          </a:p>
          <a:p>
            <a:r>
              <a:rPr lang="en-US" dirty="0"/>
              <a:t>Several follow up calculations since, using different set-ups and making different assumptions.</a:t>
            </a:r>
          </a:p>
          <a:p>
            <a:endParaRPr lang="en-US" dirty="0"/>
          </a:p>
          <a:p>
            <a:r>
              <a:rPr lang="en-US" dirty="0"/>
              <a:t>E.g. Gittins, Andersson &amp; DIJ (2021), Gittins &amp; Andersson (2021):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20700E0-DB1C-0DAA-EC48-4AD54D03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74" y="3224570"/>
            <a:ext cx="4766153" cy="34761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EE483-A5E3-53C2-0105-0C3DFB92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EC0C-23DA-32A7-0525-E25826532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Realistic</a:t>
            </a:r>
            <a:r>
              <a:rPr lang="en-US" dirty="0"/>
              <a:t> mountain sizes…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BBE9C-22C9-07CB-49DF-36B9E0472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…or, how to you build a mountain on a neutron star?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23CF5-C157-3D08-4D2C-7DEA2C0D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0415" y="243430"/>
            <a:ext cx="4772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“Thermoelastic” mountains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736" y="1024157"/>
            <a:ext cx="812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Bildsten</a:t>
            </a:r>
            <a:r>
              <a:rPr lang="en-US" dirty="0"/>
              <a:t> (1998) proposed building mountain via temperature/composition asymmetry in accreting stars.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871" y="4827946"/>
            <a:ext cx="8289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Viability of mechanism confirmed by  </a:t>
            </a:r>
            <a:r>
              <a:rPr lang="en-US" dirty="0" err="1"/>
              <a:t>Ushomirsky</a:t>
            </a:r>
            <a:r>
              <a:rPr lang="en-US" dirty="0"/>
              <a:t>, Cutler &amp; </a:t>
            </a:r>
            <a:r>
              <a:rPr lang="en-US" dirty="0" err="1"/>
              <a:t>Bildsten</a:t>
            </a:r>
            <a:r>
              <a:rPr lang="en-US" dirty="0"/>
              <a:t> (2000).</a:t>
            </a:r>
          </a:p>
          <a:p>
            <a:endParaRPr lang="en-US" dirty="0"/>
          </a:p>
          <a:p>
            <a:r>
              <a:rPr lang="en-US" dirty="0"/>
              <a:t>Possible evidence for mechanism at work proposed (Haskell &amp; </a:t>
            </a:r>
            <a:r>
              <a:rPr lang="en-US" dirty="0" err="1"/>
              <a:t>Patruno</a:t>
            </a:r>
            <a:r>
              <a:rPr lang="en-US" dirty="0"/>
              <a:t> 2017).</a:t>
            </a:r>
          </a:p>
          <a:p>
            <a:endParaRPr lang="en-US" dirty="0"/>
          </a:p>
          <a:p>
            <a:r>
              <a:rPr lang="en-US" dirty="0"/>
              <a:t>But key unknown is likely level of temperature asymmetry.  Need ~ 1% variation…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6358" y="4386910"/>
            <a:ext cx="2487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credit: Emma Osborne (2020)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F7855-60E1-727A-0540-A2CA529B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581F8C-DC95-80FA-4B0B-48DAE976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94" y="1681636"/>
            <a:ext cx="4259702" cy="30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6844D-4DFB-5D29-4547-AAD7A723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21B4E-357E-6C8E-8BEC-FC874EB742B0}"/>
              </a:ext>
            </a:extLst>
          </p:cNvPr>
          <p:cNvSpPr txBox="1"/>
          <p:nvPr/>
        </p:nvSpPr>
        <p:spPr>
          <a:xfrm>
            <a:off x="341522" y="963231"/>
            <a:ext cx="8345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See Osborne &amp; DIJ (2020) and Hutchins &amp; DIJ (2023) for concrete proposal: anisotropic heat conduction in magnetic field.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66A6B-8993-7D95-3069-3A6A2D4FB78A}"/>
              </a:ext>
            </a:extLst>
          </p:cNvPr>
          <p:cNvSpPr txBox="1"/>
          <p:nvPr/>
        </p:nvSpPr>
        <p:spPr>
          <a:xfrm>
            <a:off x="886397" y="210953"/>
            <a:ext cx="6947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“Magneto- thermoelastic” mountains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D60F5-8FB3-35DA-7299-6586FA31A9CA}"/>
              </a:ext>
            </a:extLst>
          </p:cNvPr>
          <p:cNvSpPr txBox="1"/>
          <p:nvPr/>
        </p:nvSpPr>
        <p:spPr>
          <a:xfrm>
            <a:off x="134754" y="6243693"/>
            <a:ext cx="803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need very strong internal toroidal fields for this mechanism to work.</a:t>
            </a:r>
          </a:p>
        </p:txBody>
      </p:sp>
      <p:pic>
        <p:nvPicPr>
          <p:cNvPr id="4" name="Picture 3" descr="A chart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2EB15777-73A3-D88F-7204-4896FDA87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57" y="1609562"/>
            <a:ext cx="4089400" cy="3987800"/>
          </a:xfrm>
          <a:prstGeom prst="rect">
            <a:avLst/>
          </a:prstGeom>
        </p:spPr>
      </p:pic>
      <p:pic>
        <p:nvPicPr>
          <p:cNvPr id="7" name="Picture 6" descr="A diagram of a magnetic field&#10;&#10;Description automatically generated">
            <a:extLst>
              <a:ext uri="{FF2B5EF4-FFF2-40B4-BE49-F238E27FC236}">
                <a16:creationId xmlns:a16="http://schemas.microsoft.com/office/drawing/2014/main" id="{E3F173EC-7FA4-3FE1-8D73-7748D844C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" y="2087344"/>
            <a:ext cx="4204360" cy="2896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D09EC1-987B-CA8A-CCD7-4829BBF46CBC}"/>
                  </a:ext>
                </a:extLst>
              </p:cNvPr>
              <p:cNvSpPr txBox="1"/>
              <p:nvPr/>
            </p:nvSpPr>
            <p:spPr>
              <a:xfrm>
                <a:off x="4359924" y="562081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Hutchins &amp; DIJ (2023);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800" dirty="0"/>
                  <a:t> 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D09EC1-987B-CA8A-CCD7-4829BBF4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24" y="5620810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110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61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1F1D-B1AC-5505-5255-C8CAA4EE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655"/>
            <a:ext cx="8229600" cy="1143000"/>
          </a:xfrm>
        </p:spPr>
        <p:txBody>
          <a:bodyPr/>
          <a:lstStyle/>
          <a:p>
            <a:r>
              <a:rPr lang="en-US" dirty="0"/>
              <a:t>Mountains from </a:t>
            </a:r>
            <a:r>
              <a:rPr lang="en-US" dirty="0" err="1"/>
              <a:t>crustquakes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267E3-0578-2DA5-028D-4071C0B6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739B9-E343-741B-D115-FB75AA64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56" y="2495244"/>
            <a:ext cx="5274695" cy="269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5A35B-9AF9-B4C8-439B-70BAE6BAADA3}"/>
              </a:ext>
            </a:extLst>
          </p:cNvPr>
          <p:cNvSpPr txBox="1"/>
          <p:nvPr/>
        </p:nvSpPr>
        <p:spPr>
          <a:xfrm>
            <a:off x="1024569" y="1696598"/>
            <a:ext cx="716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Fattoyev</a:t>
            </a:r>
            <a:r>
              <a:rPr lang="en-US" dirty="0"/>
              <a:t> &amp; Horowitz (2018) suggested mountains may form in </a:t>
            </a:r>
            <a:r>
              <a:rPr lang="en-US" i="1" dirty="0" err="1"/>
              <a:t>crustquakes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2812D-39C2-A718-DEDF-B545AD9364C6}"/>
              </a:ext>
            </a:extLst>
          </p:cNvPr>
          <p:cNvSpPr txBox="1"/>
          <p:nvPr/>
        </p:nvSpPr>
        <p:spPr>
          <a:xfrm>
            <a:off x="1123719" y="6004193"/>
            <a:ext cx="666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Particular example of this examined in </a:t>
            </a:r>
            <a:r>
              <a:rPr lang="en-US" dirty="0" err="1"/>
              <a:t>Giliberti</a:t>
            </a:r>
            <a:r>
              <a:rPr lang="en-US" dirty="0"/>
              <a:t> &amp; </a:t>
            </a:r>
            <a:r>
              <a:rPr lang="en-US" dirty="0" err="1"/>
              <a:t>Cambiotti</a:t>
            </a:r>
            <a:r>
              <a:rPr lang="en-US" dirty="0"/>
              <a:t> (2022)  </a:t>
            </a:r>
          </a:p>
        </p:txBody>
      </p:sp>
    </p:spTree>
    <p:extLst>
      <p:ext uri="{BB962C8B-B14F-4D97-AF65-F5344CB8AC3E}">
        <p14:creationId xmlns:p14="http://schemas.microsoft.com/office/powerpoint/2010/main" val="384918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1F1D-B1AC-5505-5255-C8CAA4EE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Mountains from </a:t>
            </a:r>
            <a:r>
              <a:rPr lang="en-US" dirty="0" err="1"/>
              <a:t>crustquakes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267E3-0578-2DA5-028D-4071C0B6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5A35B-9AF9-B4C8-439B-70BAE6BAADA3}"/>
              </a:ext>
            </a:extLst>
          </p:cNvPr>
          <p:cNvSpPr txBox="1"/>
          <p:nvPr/>
        </p:nvSpPr>
        <p:spPr>
          <a:xfrm>
            <a:off x="1024569" y="1696598"/>
            <a:ext cx="71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Gangwar</a:t>
            </a:r>
            <a:r>
              <a:rPr lang="en-US" dirty="0"/>
              <a:t> &amp; DIJ (2024) used energy model to model mountain formation in </a:t>
            </a:r>
            <a:r>
              <a:rPr lang="en-US" dirty="0" err="1"/>
              <a:t>crustquake</a:t>
            </a:r>
            <a:r>
              <a:rPr lang="en-US" dirty="0"/>
              <a:t> in spinning up star: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2812D-39C2-A718-DEDF-B545AD9364C6}"/>
              </a:ext>
            </a:extLst>
          </p:cNvPr>
          <p:cNvSpPr txBox="1"/>
          <p:nvPr/>
        </p:nvSpPr>
        <p:spPr>
          <a:xfrm>
            <a:off x="588327" y="4753390"/>
            <a:ext cx="797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allow zero strain shape to change while conserving energy and angular momentum.</a:t>
            </a:r>
          </a:p>
          <a:p>
            <a:endParaRPr lang="en-US" dirty="0"/>
          </a:p>
          <a:p>
            <a:r>
              <a:rPr lang="en-US" dirty="0"/>
              <a:t>Found largest mountain you can build is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30A2A5-DC42-7E9B-9569-5957EF32F36D}"/>
                  </a:ext>
                </a:extLst>
              </p:cNvPr>
              <p:cNvSpPr txBox="1"/>
              <p:nvPr/>
            </p:nvSpPr>
            <p:spPr>
              <a:xfrm>
                <a:off x="457200" y="2881367"/>
                <a:ext cx="8367311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30A2A5-DC42-7E9B-9569-5957EF32F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81367"/>
                <a:ext cx="8367311" cy="695190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9659EBBE-A3F0-7B5A-2AFC-CDD031606205}"/>
              </a:ext>
            </a:extLst>
          </p:cNvPr>
          <p:cNvSpPr/>
          <p:nvPr/>
        </p:nvSpPr>
        <p:spPr>
          <a:xfrm rot="16200000">
            <a:off x="3726455" y="2876717"/>
            <a:ext cx="248486" cy="158031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577A607-D3C2-EDAA-3D2A-F0415BDCF838}"/>
              </a:ext>
            </a:extLst>
          </p:cNvPr>
          <p:cNvSpPr/>
          <p:nvPr/>
        </p:nvSpPr>
        <p:spPr>
          <a:xfrm rot="16200000">
            <a:off x="1634539" y="3126791"/>
            <a:ext cx="196953" cy="121859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18F98A5-DCBB-333F-A6C9-42520C947F88}"/>
              </a:ext>
            </a:extLst>
          </p:cNvPr>
          <p:cNvSpPr/>
          <p:nvPr/>
        </p:nvSpPr>
        <p:spPr>
          <a:xfrm rot="5400000" flipH="1">
            <a:off x="6922567" y="2904231"/>
            <a:ext cx="152400" cy="158031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368589-0EBD-0E3D-1719-9CBB4F0262D5}"/>
              </a:ext>
            </a:extLst>
          </p:cNvPr>
          <p:cNvSpPr txBox="1"/>
          <p:nvPr/>
        </p:nvSpPr>
        <p:spPr>
          <a:xfrm>
            <a:off x="1024569" y="3895619"/>
            <a:ext cx="171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1383F-2B82-3312-6315-7F0292432F28}"/>
              </a:ext>
            </a:extLst>
          </p:cNvPr>
          <p:cNvSpPr txBox="1"/>
          <p:nvPr/>
        </p:nvSpPr>
        <p:spPr>
          <a:xfrm>
            <a:off x="2935391" y="3930329"/>
            <a:ext cx="20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Axisymmetric piece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8645D-ED55-0C6B-B4B5-79995AA94F4F}"/>
              </a:ext>
            </a:extLst>
          </p:cNvPr>
          <p:cNvSpPr txBox="1"/>
          <p:nvPr/>
        </p:nvSpPr>
        <p:spPr>
          <a:xfrm>
            <a:off x="6072441" y="3942769"/>
            <a:ext cx="2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“Mountain” piece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685F896-64D4-D4F5-CFC0-9FC833E9E497}"/>
                  </a:ext>
                </a:extLst>
              </p:cNvPr>
              <p:cNvSpPr/>
              <p:nvPr/>
            </p:nvSpPr>
            <p:spPr>
              <a:xfrm>
                <a:off x="4798450" y="5527758"/>
                <a:ext cx="299047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𝑏𝑟𝑒𝑎𝑘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685F896-64D4-D4F5-CFC0-9FC833E9E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450" y="5527758"/>
                <a:ext cx="299047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3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EC6C-8FDE-3492-4E91-1873179E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2598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Magnetic Mountains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1AF9E-7B85-06F4-6CFA-5EEAC1E6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3" y="483852"/>
            <a:ext cx="74100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Magnetic mountains: back-of-the-envelope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2064548" y="5018755"/>
            <a:ext cx="4317242" cy="86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400" y="1192915"/>
            <a:ext cx="6270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field lines have an effective tension, and deform star.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B26CD-558F-3EDA-32B0-2E40CAF3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 descr="A diagram of a magnetic field&#10;&#10;Description automatically generated">
            <a:extLst>
              <a:ext uri="{FF2B5EF4-FFF2-40B4-BE49-F238E27FC236}">
                <a16:creationId xmlns:a16="http://schemas.microsoft.com/office/drawing/2014/main" id="{98C8211A-CD70-2B06-63E1-42955A996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89" y="1763797"/>
            <a:ext cx="4204360" cy="2896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774274-3D11-E5C1-A2B3-3ADCF7EB3E04}"/>
              </a:ext>
            </a:extLst>
          </p:cNvPr>
          <p:cNvSpPr txBox="1"/>
          <p:nvPr/>
        </p:nvSpPr>
        <p:spPr>
          <a:xfrm>
            <a:off x="1679072" y="6169580"/>
            <a:ext cx="525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very big for typical pulsar magnetic field strengths</a:t>
            </a:r>
          </a:p>
        </p:txBody>
      </p:sp>
    </p:spTree>
    <p:extLst>
      <p:ext uri="{BB962C8B-B14F-4D97-AF65-F5344CB8AC3E}">
        <p14:creationId xmlns:p14="http://schemas.microsoft.com/office/powerpoint/2010/main" val="33530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3" y="483852"/>
            <a:ext cx="74100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Magnetic mountains: back-of-the-envelope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265" y="1494065"/>
            <a:ext cx="741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protons form type II superconductor, magnetic field confined to </a:t>
            </a:r>
            <a:r>
              <a:rPr lang="en-US" i="1" dirty="0"/>
              <a:t>fluxtubes</a:t>
            </a:r>
            <a:r>
              <a:rPr lang="en-US" dirty="0"/>
              <a:t>. </a:t>
            </a:r>
          </a:p>
          <a:p>
            <a:r>
              <a:rPr lang="en-US" dirty="0"/>
              <a:t>Effect of this is to increase tension by a factor of </a:t>
            </a:r>
            <a:r>
              <a:rPr lang="en-US" i="1" dirty="0" err="1"/>
              <a:t>H</a:t>
            </a:r>
            <a:r>
              <a:rPr lang="en-US" baseline="-25000" dirty="0" err="1"/>
              <a:t>c</a:t>
            </a:r>
            <a:r>
              <a:rPr lang="en-US" dirty="0"/>
              <a:t>/</a:t>
            </a:r>
            <a:r>
              <a:rPr lang="en-US" i="1" dirty="0"/>
              <a:t>B</a:t>
            </a:r>
            <a:r>
              <a:rPr lang="en-US" dirty="0"/>
              <a:t>, where </a:t>
            </a:r>
            <a:r>
              <a:rPr lang="en-US" i="1" dirty="0" err="1"/>
              <a:t>H</a:t>
            </a:r>
            <a:r>
              <a:rPr lang="en-US" baseline="-25000" dirty="0" err="1"/>
              <a:t>c</a:t>
            </a:r>
            <a:r>
              <a:rPr lang="en-US" dirty="0"/>
              <a:t> ∼ 10</a:t>
            </a:r>
            <a:r>
              <a:rPr lang="en-US" baseline="30000" dirty="0"/>
              <a:t>15</a:t>
            </a:r>
            <a:r>
              <a:rPr lang="en-US" dirty="0"/>
              <a:t> G, </a:t>
            </a:r>
          </a:p>
          <a:p>
            <a:r>
              <a:rPr lang="en-US" dirty="0"/>
              <a:t>increasing </a:t>
            </a:r>
            <a:r>
              <a:rPr lang="en-US" dirty="0" err="1"/>
              <a:t>ellipticity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1000536" y="2653320"/>
            <a:ext cx="1811673" cy="711729"/>
          </a:xfrm>
          <a:prstGeom prst="rect">
            <a:avLst/>
          </a:prstGeom>
        </p:spPr>
      </p:pic>
      <p:pic>
        <p:nvPicPr>
          <p:cNvPr id="8" name="Picture 7" descr="non_CF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55" y="2682294"/>
            <a:ext cx="4071625" cy="314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49" y="3797225"/>
            <a:ext cx="39594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even then, the GW emission</a:t>
            </a:r>
          </a:p>
          <a:p>
            <a:r>
              <a:rPr lang="en-US" dirty="0"/>
              <a:t>from known pulsars is not </a:t>
            </a:r>
          </a:p>
          <a:p>
            <a:r>
              <a:rPr lang="en-US" dirty="0"/>
              <a:t>detectable.</a:t>
            </a:r>
          </a:p>
          <a:p>
            <a:endParaRPr lang="en-US" dirty="0"/>
          </a:p>
          <a:p>
            <a:r>
              <a:rPr lang="en-US" dirty="0"/>
              <a:t>Can get stronger emission from local</a:t>
            </a:r>
          </a:p>
          <a:p>
            <a:r>
              <a:rPr lang="en-US" dirty="0"/>
              <a:t>field burial in accreting systems (Haskell</a:t>
            </a:r>
          </a:p>
          <a:p>
            <a:r>
              <a:rPr lang="en-US" dirty="0"/>
              <a:t>et al 2015).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14347" y="382746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B26CD-558F-3EDA-32B0-2E40CAF3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2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stars probe QCD</a:t>
            </a:r>
          </a:p>
        </p:txBody>
      </p:sp>
      <p:pic>
        <p:nvPicPr>
          <p:cNvPr id="3" name="Picture 2" descr="dany_p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4" y="1587460"/>
            <a:ext cx="4039363" cy="4544284"/>
          </a:xfrm>
          <a:prstGeom prst="rect">
            <a:avLst/>
          </a:prstGeom>
        </p:spPr>
      </p:pic>
      <p:pic>
        <p:nvPicPr>
          <p:cNvPr id="6" name="Picture 5" descr="A diagram of a phase of a nuclear explosion&#10;&#10;Description automatically generated">
            <a:extLst>
              <a:ext uri="{FF2B5EF4-FFF2-40B4-BE49-F238E27FC236}">
                <a16:creationId xmlns:a16="http://schemas.microsoft.com/office/drawing/2014/main" id="{4083833B-BC61-DE4D-226D-5208C8893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7460"/>
            <a:ext cx="4018340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13" y="380625"/>
            <a:ext cx="73224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“Exotic” magnetic mountains: detectability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690" y="1173982"/>
            <a:ext cx="7452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CFL or 2SC phases occur in neutron star cores, can get </a:t>
            </a:r>
            <a:r>
              <a:rPr lang="en-US" i="1" dirty="0" err="1"/>
              <a:t>colour</a:t>
            </a:r>
            <a:r>
              <a:rPr lang="en-US" i="1" dirty="0"/>
              <a:t>-magnetic</a:t>
            </a:r>
          </a:p>
          <a:p>
            <a:r>
              <a:rPr lang="en-US" i="1" dirty="0"/>
              <a:t> flux tubes </a:t>
            </a:r>
            <a:r>
              <a:rPr lang="en-US" dirty="0"/>
              <a:t>(Iida &amp; </a:t>
            </a:r>
            <a:r>
              <a:rPr lang="en-US" dirty="0" err="1"/>
              <a:t>Baym</a:t>
            </a:r>
            <a:r>
              <a:rPr lang="en-US" dirty="0"/>
              <a:t> 2002, Iida 2005, Alford &amp; </a:t>
            </a:r>
            <a:r>
              <a:rPr lang="en-US" dirty="0" err="1"/>
              <a:t>Sedrakian</a:t>
            </a:r>
            <a:r>
              <a:rPr lang="en-US" dirty="0"/>
              <a:t> 2010). </a:t>
            </a:r>
          </a:p>
          <a:p>
            <a:endParaRPr lang="en-US" dirty="0"/>
          </a:p>
          <a:p>
            <a:r>
              <a:rPr lang="en-US" dirty="0"/>
              <a:t>This leads to flux tube tension ∼ 10</a:t>
            </a:r>
            <a:r>
              <a:rPr lang="en-US" baseline="30000" dirty="0"/>
              <a:t>3</a:t>
            </a:r>
            <a:r>
              <a:rPr lang="en-US" dirty="0"/>
              <a:t> larger than in protonic superconductivity</a:t>
            </a:r>
          </a:p>
          <a:p>
            <a:r>
              <a:rPr lang="en-US" dirty="0"/>
              <a:t> case. </a:t>
            </a:r>
            <a:r>
              <a:rPr lang="en-US" dirty="0" err="1"/>
              <a:t>Glampedakis</a:t>
            </a:r>
            <a:r>
              <a:rPr lang="en-US" dirty="0"/>
              <a:t>, DIJ &amp; Samuelsson (2012) modelled this:</a:t>
            </a:r>
          </a:p>
        </p:txBody>
      </p:sp>
      <p:pic>
        <p:nvPicPr>
          <p:cNvPr id="4" name="Picture 3" descr="paper_f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91" y="2992543"/>
            <a:ext cx="4784357" cy="36970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86D2C-81CD-7D53-E76F-562C5D04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0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A068-22FC-6417-0923-F0DCF1C9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197"/>
            <a:ext cx="8229600" cy="1143000"/>
          </a:xfrm>
        </p:spPr>
        <p:txBody>
          <a:bodyPr/>
          <a:lstStyle/>
          <a:p>
            <a:r>
              <a:rPr lang="en-US" dirty="0"/>
              <a:t>Fluid oscillations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F1D997-C4B9-ADDE-42C2-A4903821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Rossby</a:t>
            </a:r>
            <a:r>
              <a:rPr lang="en-US" dirty="0"/>
              <a:t> waves</a:t>
            </a:r>
          </a:p>
        </p:txBody>
      </p:sp>
      <p:pic>
        <p:nvPicPr>
          <p:cNvPr id="3" name="Picture 2" descr="rossby_jet-stream_inte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705"/>
            <a:ext cx="4799254" cy="2699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2779" y="2151021"/>
            <a:ext cx="35116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of oscillations connected with</a:t>
            </a:r>
          </a:p>
          <a:p>
            <a:r>
              <a:rPr lang="en-US" dirty="0"/>
              <a:t>rotation of a fluid ball.</a:t>
            </a:r>
          </a:p>
          <a:p>
            <a:endParaRPr lang="en-US" dirty="0"/>
          </a:p>
          <a:p>
            <a:r>
              <a:rPr lang="en-US" dirty="0"/>
              <a:t>Named after  Carl-</a:t>
            </a:r>
            <a:r>
              <a:rPr lang="en-US" dirty="0" err="1"/>
              <a:t>Gustaf</a:t>
            </a:r>
            <a:r>
              <a:rPr lang="en-US" dirty="0"/>
              <a:t> </a:t>
            </a:r>
            <a:r>
              <a:rPr lang="en-US" dirty="0" err="1"/>
              <a:t>Rossby</a:t>
            </a:r>
            <a:r>
              <a:rPr lang="en-US" dirty="0"/>
              <a:t>, </a:t>
            </a:r>
          </a:p>
          <a:p>
            <a:r>
              <a:rPr lang="en-US" dirty="0"/>
              <a:t>who identified them in atmosphere</a:t>
            </a:r>
          </a:p>
          <a:p>
            <a:r>
              <a:rPr lang="en-US" dirty="0"/>
              <a:t>in 1939.</a:t>
            </a:r>
          </a:p>
          <a:p>
            <a:endParaRPr lang="en-US" dirty="0"/>
          </a:p>
          <a:p>
            <a:r>
              <a:rPr lang="en-US" dirty="0"/>
              <a:t>Also found in the Earth’s oceans.</a:t>
            </a:r>
          </a:p>
          <a:p>
            <a:endParaRPr lang="en-US" dirty="0"/>
          </a:p>
          <a:p>
            <a:r>
              <a:rPr lang="en-US" dirty="0"/>
              <a:t>Restoring force is the Coriolis force.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7948-1C56-62F3-6E10-786CD872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Instability: the CFS mechanism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460" y="5662629"/>
            <a:ext cx="29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from the inertial frame.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3377" y="5662629"/>
            <a:ext cx="315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from the </a:t>
            </a:r>
            <a:r>
              <a:rPr lang="en-US" dirty="0" err="1"/>
              <a:t>corotating</a:t>
            </a:r>
            <a:r>
              <a:rPr lang="en-US" dirty="0"/>
              <a:t>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414190"/>
            <a:ext cx="34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Movie credit: Hanna &amp; Owen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41997"/>
            <a:ext cx="662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 emission can drive the r-mode unstable, </a:t>
            </a:r>
            <a:r>
              <a:rPr lang="en-US" i="1" dirty="0"/>
              <a:t>a two-stream instability</a:t>
            </a:r>
            <a:r>
              <a:rPr lang="en-US" dirty="0"/>
              <a:t>.</a:t>
            </a:r>
          </a:p>
        </p:txBody>
      </p:sp>
      <p:pic>
        <p:nvPicPr>
          <p:cNvPr id="10" name="Picture 9" descr="A picture containing orange&#10;&#10;Description automatically generated">
            <a:extLst>
              <a:ext uri="{FF2B5EF4-FFF2-40B4-BE49-F238E27FC236}">
                <a16:creationId xmlns:a16="http://schemas.microsoft.com/office/drawing/2014/main" id="{F2151CF5-AAD2-51F5-507E-9F900735D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27" y="2449534"/>
            <a:ext cx="2897837" cy="2897837"/>
          </a:xfrm>
          <a:prstGeom prst="rect">
            <a:avLst/>
          </a:prstGeom>
        </p:spPr>
      </p:pic>
      <p:pic>
        <p:nvPicPr>
          <p:cNvPr id="12" name="Picture 11" descr="A picture containing orange&#10;&#10;Description automatically generated">
            <a:extLst>
              <a:ext uri="{FF2B5EF4-FFF2-40B4-BE49-F238E27FC236}">
                <a16:creationId xmlns:a16="http://schemas.microsoft.com/office/drawing/2014/main" id="{15FC7D48-B53A-4990-18B2-0951414C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6" y="2386904"/>
            <a:ext cx="2897837" cy="28978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159B5-DA4B-1DE5-18BB-AF15F951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R-mode instability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5070" y="1511538"/>
            <a:ext cx="38377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all rotating fluid bodies are unstable…</a:t>
            </a:r>
          </a:p>
          <a:p>
            <a:endParaRPr lang="en-US" dirty="0"/>
          </a:p>
          <a:p>
            <a:r>
              <a:rPr lang="en-US" dirty="0"/>
              <a:t>… gravitational wave instability must compete with </a:t>
            </a:r>
            <a:r>
              <a:rPr lang="en-US" dirty="0" err="1"/>
              <a:t>stabalizing</a:t>
            </a:r>
            <a:r>
              <a:rPr lang="en-US" dirty="0"/>
              <a:t> effects of </a:t>
            </a:r>
            <a:r>
              <a:rPr lang="en-US" i="1" dirty="0"/>
              <a:t>dissipation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Dissipation rate temperature-dependent, giving rise to an </a:t>
            </a:r>
            <a:r>
              <a:rPr lang="en-US" i="1" dirty="0"/>
              <a:t>instability window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Active area of research: relating instability curve to stellar model.</a:t>
            </a:r>
          </a:p>
        </p:txBody>
      </p:sp>
      <p:pic>
        <p:nvPicPr>
          <p:cNvPr id="5" name="Picture 4" descr="instabiliity_curve_schema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0474"/>
            <a:ext cx="4358534" cy="34409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B067F-B4BD-A0F3-3149-2A4FAEB2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3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581" y="690740"/>
            <a:ext cx="50524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Realistic instability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047" y="1857019"/>
            <a:ext cx="3113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take many pieces of physics into account, including elastic crust,  magnetic field, </a:t>
            </a:r>
            <a:r>
              <a:rPr lang="en-US" dirty="0" err="1"/>
              <a:t>superfluidity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/>
              <a:t>Large literature; see </a:t>
            </a:r>
            <a:r>
              <a:rPr lang="en-US" dirty="0" err="1"/>
              <a:t>Glampedakis</a:t>
            </a:r>
            <a:r>
              <a:rPr lang="en-US" dirty="0"/>
              <a:t> &amp; Gualtieri (2018) review.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Kantor+ (2020)  consider “superfluid” modes, finding “stability spikes”: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0CB68-A3A6-ABF7-A61E-F79A3EF4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0BECC-5BAE-962B-31B2-C4E19B9D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97" y="1624184"/>
            <a:ext cx="4690369" cy="39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B251-C7BA-F53C-8019-45438D9A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inverse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32E49-36BD-92D7-592C-8604B4CF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0FAE6-2A08-F789-7647-3A2E9A80F84C}"/>
              </a:ext>
            </a:extLst>
          </p:cNvPr>
          <p:cNvSpPr txBox="1"/>
          <p:nvPr/>
        </p:nvSpPr>
        <p:spPr>
          <a:xfrm>
            <a:off x="324997" y="1528671"/>
            <a:ext cx="8701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Or, in the event of a detection, what do we actually learn?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BC036-7C0C-366E-80FB-368501DE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" y="2162924"/>
            <a:ext cx="3349828" cy="1789705"/>
          </a:xfrm>
          <a:prstGeom prst="rect">
            <a:avLst/>
          </a:prstGeom>
        </p:spPr>
      </p:pic>
      <p:pic>
        <p:nvPicPr>
          <p:cNvPr id="7" name="Picture 6" descr="A diagram of a phase of a nuclear explosion&#10;&#10;Description automatically generated">
            <a:extLst>
              <a:ext uri="{FF2B5EF4-FFF2-40B4-BE49-F238E27FC236}">
                <a16:creationId xmlns:a16="http://schemas.microsoft.com/office/drawing/2014/main" id="{EEED28E7-0BBA-B662-F0A0-16D108BD3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18" y="3019652"/>
            <a:ext cx="4018340" cy="307975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1FE58440-A5FB-3588-76BA-36A95EFDD199}"/>
              </a:ext>
            </a:extLst>
          </p:cNvPr>
          <p:cNvSpPr/>
          <p:nvPr/>
        </p:nvSpPr>
        <p:spPr>
          <a:xfrm rot="2441331">
            <a:off x="3238588" y="4022545"/>
            <a:ext cx="2083552" cy="11655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4999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BB9C-3639-55E8-A9E9-CD59DF72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69045-9EAC-7A14-1BD1-B48208B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3B22CF-010C-AE49-BBB2-DF869B89D53C}"/>
                  </a:ext>
                </a:extLst>
              </p:cNvPr>
              <p:cNvSpPr txBox="1"/>
              <p:nvPr/>
            </p:nvSpPr>
            <p:spPr>
              <a:xfrm>
                <a:off x="884932" y="1839817"/>
                <a:ext cx="7371633" cy="431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Ability to solve inverse problem depends in large part of what extra (i.e. EM) </a:t>
                </a:r>
              </a:p>
              <a:p>
                <a:r>
                  <a:rPr lang="en-US" dirty="0"/>
                  <a:t>Information is available.</a:t>
                </a:r>
              </a:p>
              <a:p>
                <a:endParaRPr lang="en-US" dirty="0"/>
              </a:p>
              <a:p>
                <a:r>
                  <a:rPr lang="en-US" dirty="0"/>
                  <a:t>If you only have GW signal, then harmonic content and frequency evolution</a:t>
                </a:r>
              </a:p>
              <a:p>
                <a:r>
                  <a:rPr lang="en-US" dirty="0"/>
                  <a:t>can be useful, e.g. braking index</a:t>
                </a:r>
              </a:p>
              <a:p>
                <a:endParaRPr lang="en-US" dirty="0"/>
              </a:p>
              <a:p>
                <a:r>
                  <a:rPr lang="en-US" dirty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≡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̈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dirty="0"/>
                  <a:t>n=5 for mountains, n=7 for r-modes, but only if:</a:t>
                </a:r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There are no non-CGW energy losses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 ellipticity/mode amplitude are constant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These are both strong assumptions!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3B22CF-010C-AE49-BBB2-DF869B89D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32" y="1839817"/>
                <a:ext cx="7371633" cy="4316246"/>
              </a:xfrm>
              <a:prstGeom prst="rect">
                <a:avLst/>
              </a:prstGeom>
              <a:blipFill>
                <a:blip r:embed="rId2"/>
                <a:stretch>
                  <a:fillRect l="-688" t="-587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22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4D94-7EBA-E1CC-84C6-01FD09F1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7025B-704E-83E2-2E26-F92E98C1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866E16-B6A1-FA46-9427-B6C8A08FB8C3}"/>
                  </a:ext>
                </a:extLst>
              </p:cNvPr>
              <p:cNvSpPr txBox="1"/>
              <p:nvPr/>
            </p:nvSpPr>
            <p:spPr>
              <a:xfrm>
                <a:off x="1130338" y="1894994"/>
                <a:ext cx="5150897" cy="149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</m:sSub>
                  </m:oMath>
                </a14:m>
                <a:r>
                  <a:rPr lang="en-US" dirty="0"/>
                  <a:t> measured separately, can use ratio:</a:t>
                </a:r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</a:p>
              <a:p>
                <a:r>
                  <a:rPr lang="en-US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866E16-B6A1-FA46-9427-B6C8A08FB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38" y="1894994"/>
                <a:ext cx="5150897" cy="1498744"/>
              </a:xfrm>
              <a:prstGeom prst="rect">
                <a:avLst/>
              </a:prstGeom>
              <a:blipFill>
                <a:blip r:embed="rId2"/>
                <a:stretch>
                  <a:fillRect l="-98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3CED06E-B950-9E0C-CF71-204CCE955EA3}"/>
              </a:ext>
            </a:extLst>
          </p:cNvPr>
          <p:cNvSpPr txBox="1"/>
          <p:nvPr/>
        </p:nvSpPr>
        <p:spPr>
          <a:xfrm>
            <a:off x="3327094" y="2644366"/>
            <a:ext cx="184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en-US" dirty="0"/>
              <a:t>for mountains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70E17D-F643-5443-A125-070633EC820B}"/>
                  </a:ext>
                </a:extLst>
              </p:cNvPr>
              <p:cNvSpPr txBox="1"/>
              <p:nvPr/>
            </p:nvSpPr>
            <p:spPr>
              <a:xfrm>
                <a:off x="3327094" y="3097441"/>
                <a:ext cx="1485920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for r-modes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70E17D-F643-5443-A125-070633EC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94" y="3097441"/>
                <a:ext cx="1485920" cy="484300"/>
              </a:xfrm>
              <a:prstGeom prst="rect">
                <a:avLst/>
              </a:prstGeom>
              <a:blipFill>
                <a:blip r:embed="rId3"/>
                <a:stretch>
                  <a:fillRect r="-254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248B834-DE70-1857-E5E4-64065D7EEAA9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646B0-285C-7E61-E1DE-DCCC5368B879}"/>
                  </a:ext>
                </a:extLst>
              </p:cNvPr>
              <p:cNvSpPr txBox="1"/>
              <p:nvPr/>
            </p:nvSpPr>
            <p:spPr>
              <a:xfrm>
                <a:off x="1900138" y="3013698"/>
                <a:ext cx="1033103" cy="69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𝐺𝑊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𝑠𝑝𝑖𝑛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646B0-285C-7E61-E1DE-DCCC5368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38" y="3013698"/>
                <a:ext cx="1033103" cy="696153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70D4CD8-AD1F-3DFA-49DA-83239FCFEF72}"/>
              </a:ext>
            </a:extLst>
          </p:cNvPr>
          <p:cNvSpPr txBox="1"/>
          <p:nvPr/>
        </p:nvSpPr>
        <p:spPr>
          <a:xfrm>
            <a:off x="3327094" y="3773778"/>
            <a:ext cx="332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For small-angle free precession</a:t>
            </a:r>
          </a:p>
        </p:txBody>
      </p:sp>
    </p:spTree>
    <p:extLst>
      <p:ext uri="{BB962C8B-B14F-4D97-AF65-F5344CB8AC3E}">
        <p14:creationId xmlns:p14="http://schemas.microsoft.com/office/powerpoint/2010/main" val="2713220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D66A-A5CC-1FB2-9EC0-F8B2A7C0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problem: mountains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188E8-A7EB-7F54-7360-C74B3EF5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367F0-BB17-6D11-B2DB-F15693212B2E}"/>
                  </a:ext>
                </a:extLst>
              </p:cNvPr>
              <p:cNvSpPr txBox="1"/>
              <p:nvPr/>
            </p:nvSpPr>
            <p:spPr>
              <a:xfrm>
                <a:off x="649995" y="1672794"/>
                <a:ext cx="8036805" cy="330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only GW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measured, get value of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If CGW signal is pure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mountain, observed frequency evolution only </a:t>
                </a:r>
                <a:r>
                  <a:rPr lang="en-US" i="1" dirty="0"/>
                  <a:t>partially</a:t>
                </a:r>
                <a:r>
                  <a:rPr lang="en-US" dirty="0"/>
                  <a:t> breaks the degeneracy; can then measure the quantities</a:t>
                </a:r>
              </a:p>
              <a:p>
                <a:endParaRPr lang="en-US" dirty="0"/>
              </a:p>
              <a:p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        or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    or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Need a measurement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or use of theoretical estimate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to completely break the degeneracy.   CGWs are “</a:t>
                </a:r>
                <a:r>
                  <a:rPr lang="en-US" i="1" dirty="0"/>
                  <a:t>not quite standard sirens” (</a:t>
                </a:r>
                <a:r>
                  <a:rPr lang="en-US" i="1" dirty="0" err="1"/>
                  <a:t>Sienikawska</a:t>
                </a:r>
                <a:r>
                  <a:rPr lang="en-US" i="1" dirty="0"/>
                  <a:t> &amp; DIJ, 2022)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BUT, there is no obvious way to distinguish between elastic and magnetic mountains      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367F0-BB17-6D11-B2DB-F1569321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5" y="1672794"/>
                <a:ext cx="8036805" cy="3305136"/>
              </a:xfrm>
              <a:prstGeom prst="rect">
                <a:avLst/>
              </a:prstGeom>
              <a:blipFill>
                <a:blip r:embed="rId2"/>
                <a:stretch>
                  <a:fillRect l="-632" t="-12595" r="-8057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628BC5A-8FC9-CF17-64D5-C2D1DE2A0EEA}"/>
              </a:ext>
            </a:extLst>
          </p:cNvPr>
          <p:cNvSpPr/>
          <p:nvPr/>
        </p:nvSpPr>
        <p:spPr>
          <a:xfrm>
            <a:off x="2058372" y="5624512"/>
            <a:ext cx="4483865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is a BIG problem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402765D-ECD1-9BF6-C5D1-1D388DEEB955}"/>
              </a:ext>
            </a:extLst>
          </p:cNvPr>
          <p:cNvSpPr/>
          <p:nvPr/>
        </p:nvSpPr>
        <p:spPr>
          <a:xfrm rot="16200000">
            <a:off x="3967274" y="5091793"/>
            <a:ext cx="66606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72" y="309323"/>
            <a:ext cx="7427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GW emission mechanisms for neutron stars</a:t>
            </a:r>
          </a:p>
        </p:txBody>
      </p:sp>
      <p:pic>
        <p:nvPicPr>
          <p:cNvPr id="3" name="Picture 2" descr="everes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1" y="1215450"/>
            <a:ext cx="2472000" cy="1483200"/>
          </a:xfrm>
          <a:prstGeom prst="rect">
            <a:avLst/>
          </a:prstGeom>
        </p:spPr>
      </p:pic>
      <p:pic>
        <p:nvPicPr>
          <p:cNvPr id="4" name="Picture 3" descr="rossby_jet-stream_inter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45" y="4340239"/>
            <a:ext cx="3272082" cy="2016111"/>
          </a:xfrm>
          <a:prstGeom prst="rect">
            <a:avLst/>
          </a:prstGeom>
        </p:spPr>
      </p:pic>
      <p:pic>
        <p:nvPicPr>
          <p:cNvPr id="5" name="Picture 4" descr="precess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3" y="2864374"/>
            <a:ext cx="1596355" cy="1820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501" y="1564659"/>
            <a:ext cx="452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“Mountains” – non-axisymmetric deformation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1010" y="5406054"/>
            <a:ext cx="385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 oscillations – many possible sorts.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2717" y="3165897"/>
            <a:ext cx="339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“Wobble” - free precession</a:t>
            </a:r>
          </a:p>
          <a:p>
            <a:r>
              <a:rPr lang="en-US" dirty="0"/>
              <a:t>Most general motion of rigid body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51916-F054-468E-2804-5A897B58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65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D66A-A5CC-1FB2-9EC0-F8B2A7C0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problem: mountains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188E8-A7EB-7F54-7360-C74B3EF5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C5559-4C8C-620B-253E-F988DC5AA356}"/>
              </a:ext>
            </a:extLst>
          </p:cNvPr>
          <p:cNvSpPr txBox="1"/>
          <p:nvPr/>
        </p:nvSpPr>
        <p:spPr>
          <a:xfrm>
            <a:off x="760164" y="2274838"/>
            <a:ext cx="74276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To distinguish between elastic and magnetic mountains, could maybe rely on </a:t>
            </a:r>
          </a:p>
          <a:p>
            <a:r>
              <a:rPr lang="en-US" dirty="0"/>
              <a:t>“circumstantial evidence”, e.g.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reject magnetic case if inferred ratio of internal/external magnetic</a:t>
            </a:r>
          </a:p>
          <a:p>
            <a:r>
              <a:rPr lang="en-US" dirty="0"/>
              <a:t> field strength too far from unity?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relative phasing of CGW and EM (e.g. radio pulsar) emission?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169DD-F76C-B004-7DF3-85B4DDCEFFE7}"/>
              </a:ext>
            </a:extLst>
          </p:cNvPr>
          <p:cNvSpPr txBox="1"/>
          <p:nvPr/>
        </p:nvSpPr>
        <p:spPr>
          <a:xfrm>
            <a:off x="760164" y="5391712"/>
            <a:ext cx="592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Lu+ (2023) and Hua+ (2024) for more on inverse problem.</a:t>
            </a:r>
          </a:p>
        </p:txBody>
      </p:sp>
    </p:spTree>
    <p:extLst>
      <p:ext uri="{BB962C8B-B14F-4D97-AF65-F5344CB8AC3E}">
        <p14:creationId xmlns:p14="http://schemas.microsoft.com/office/powerpoint/2010/main" val="2046139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475E-EC1C-76A6-B328-B85BA1A2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20" y="319489"/>
            <a:ext cx="8229600" cy="888828"/>
          </a:xfrm>
        </p:spPr>
        <p:txBody>
          <a:bodyPr/>
          <a:lstStyle/>
          <a:p>
            <a:r>
              <a:rPr lang="en-US" dirty="0"/>
              <a:t>Inverse problem: r-modes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40129-47FD-8537-3554-24CA698C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7C28EA-8712-20A2-A975-1FDF3B41F723}"/>
                  </a:ext>
                </a:extLst>
              </p:cNvPr>
              <p:cNvSpPr txBox="1"/>
              <p:nvPr/>
            </p:nvSpPr>
            <p:spPr>
              <a:xfrm>
                <a:off x="837282" y="1307470"/>
                <a:ext cx="7849518" cy="2616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</m:sSub>
                  </m:oMath>
                </a14:m>
                <a:r>
                  <a:rPr lang="en-US" dirty="0"/>
                  <a:t> both measured, departure from 4/3 gives information on mass and radius, which directly connects with the high density equation of  state.</a:t>
                </a:r>
              </a:p>
              <a:p>
                <a:endParaRPr lang="en-US" dirty="0"/>
              </a:p>
              <a:p>
                <a:r>
                  <a:rPr lang="en-US" dirty="0" err="1"/>
                  <a:t>Caride</a:t>
                </a:r>
                <a:r>
                  <a:rPr lang="en-US" dirty="0"/>
                  <a:t>+ (2019) give fitting formula (see also Ghost+ (2023)):</a:t>
                </a:r>
              </a:p>
              <a:p>
                <a:endParaRPr lang="en-US" dirty="0"/>
              </a:p>
              <a:p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𝑠𝑝𝑖𝑛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    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−     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𝑠𝑝𝑖𝑛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𝑠𝑝𝑖𝑛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7C28EA-8712-20A2-A975-1FDF3B41F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82" y="1307470"/>
                <a:ext cx="7849518" cy="2616294"/>
              </a:xfrm>
              <a:prstGeom prst="rect">
                <a:avLst/>
              </a:prstGeom>
              <a:blipFill>
                <a:blip r:embed="rId2"/>
                <a:stretch>
                  <a:fillRect l="-646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F6E5E9B3-C770-1E54-821B-2F9AD6380D97}"/>
              </a:ext>
            </a:extLst>
          </p:cNvPr>
          <p:cNvSpPr/>
          <p:nvPr/>
        </p:nvSpPr>
        <p:spPr>
          <a:xfrm rot="16200000">
            <a:off x="3476255" y="3058759"/>
            <a:ext cx="155448" cy="493682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3F741F2-085B-2822-5FBF-D0D2576705B0}"/>
              </a:ext>
            </a:extLst>
          </p:cNvPr>
          <p:cNvSpPr/>
          <p:nvPr/>
        </p:nvSpPr>
        <p:spPr>
          <a:xfrm rot="16200000">
            <a:off x="5389971" y="3049524"/>
            <a:ext cx="155448" cy="914400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4702E-CE96-6291-9CB8-3C416CA1AF0A}"/>
              </a:ext>
            </a:extLst>
          </p:cNvPr>
          <p:cNvSpPr txBox="1"/>
          <p:nvPr/>
        </p:nvSpPr>
        <p:spPr>
          <a:xfrm>
            <a:off x="1262333" y="3948004"/>
            <a:ext cx="2653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A= 4/3 in Newtonian limit.</a:t>
            </a:r>
          </a:p>
          <a:p>
            <a:r>
              <a:rPr lang="en-US" dirty="0"/>
              <a:t>Depends mainly upon </a:t>
            </a:r>
          </a:p>
          <a:p>
            <a:r>
              <a:rPr lang="en-US" dirty="0"/>
              <a:t>compactness M/R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396E0C2-FD88-8F9D-3034-21F73116B0B9}"/>
              </a:ext>
            </a:extLst>
          </p:cNvPr>
          <p:cNvSpPr/>
          <p:nvPr/>
        </p:nvSpPr>
        <p:spPr>
          <a:xfrm rot="18953070">
            <a:off x="3050125" y="3592960"/>
            <a:ext cx="631760" cy="244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6C9CE36-8C40-6B3D-0108-38B5B6ACD17B}"/>
              </a:ext>
            </a:extLst>
          </p:cNvPr>
          <p:cNvSpPr/>
          <p:nvPr/>
        </p:nvSpPr>
        <p:spPr>
          <a:xfrm rot="13410796">
            <a:off x="5464928" y="3768018"/>
            <a:ext cx="620619" cy="2189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1150D6-08EA-6C37-50F4-06C84DD660F3}"/>
                  </a:ext>
                </a:extLst>
              </p:cNvPr>
              <p:cNvSpPr txBox="1"/>
              <p:nvPr/>
            </p:nvSpPr>
            <p:spPr>
              <a:xfrm>
                <a:off x="5467695" y="4170560"/>
                <a:ext cx="22862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Rotational correction.</a:t>
                </a:r>
              </a:p>
              <a:p>
                <a:r>
                  <a:rPr lang="en-US" dirty="0"/>
                  <a:t>Depends mainly upon </a:t>
                </a:r>
              </a:p>
              <a:p>
                <a:r>
                  <a:rPr lang="en-US" dirty="0"/>
                  <a:t>Average density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1150D6-08EA-6C37-50F4-06C84DD66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695" y="4170560"/>
                <a:ext cx="2286203" cy="923330"/>
              </a:xfrm>
              <a:prstGeom prst="rect">
                <a:avLst/>
              </a:prstGeom>
              <a:blipFill>
                <a:blip r:embed="rId3"/>
                <a:stretch>
                  <a:fillRect l="-2210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62A22F7-6AD8-3685-0A9A-37D641F00418}"/>
              </a:ext>
            </a:extLst>
          </p:cNvPr>
          <p:cNvSpPr txBox="1"/>
          <p:nvPr/>
        </p:nvSpPr>
        <p:spPr>
          <a:xfrm>
            <a:off x="1068636" y="5871990"/>
            <a:ext cx="70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in other bits of physics (e.g. resonance with crustal oscillations)</a:t>
            </a:r>
          </a:p>
          <a:p>
            <a:r>
              <a:rPr lang="en-US" dirty="0"/>
              <a:t>can spoilt this. </a:t>
            </a:r>
          </a:p>
        </p:txBody>
      </p:sp>
    </p:spTree>
    <p:extLst>
      <p:ext uri="{BB962C8B-B14F-4D97-AF65-F5344CB8AC3E}">
        <p14:creationId xmlns:p14="http://schemas.microsoft.com/office/powerpoint/2010/main" val="107251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475E-EC1C-76A6-B328-B85BA1A2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20" y="319489"/>
            <a:ext cx="8229600" cy="888828"/>
          </a:xfrm>
        </p:spPr>
        <p:txBody>
          <a:bodyPr/>
          <a:lstStyle/>
          <a:p>
            <a:r>
              <a:rPr lang="en-US" dirty="0"/>
              <a:t>Inverse problem: r-modes </a:t>
            </a:r>
            <a:r>
              <a:rPr lang="en-US" dirty="0" err="1"/>
              <a:t>cont</a:t>
            </a:r>
            <a:r>
              <a:rPr lang="en-US" dirty="0"/>
              <a:t>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40129-47FD-8537-3554-24CA698C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C28EA-8712-20A2-A975-1FDF3B41F723}"/>
              </a:ext>
            </a:extLst>
          </p:cNvPr>
          <p:cNvSpPr txBox="1"/>
          <p:nvPr/>
        </p:nvSpPr>
        <p:spPr>
          <a:xfrm>
            <a:off x="837282" y="1307470"/>
            <a:ext cx="784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temperature can be measured and/or estimated, can also map out</a:t>
            </a:r>
          </a:p>
          <a:p>
            <a:r>
              <a:rPr lang="en-US" dirty="0"/>
              <a:t>the instability curve.</a:t>
            </a:r>
          </a:p>
        </p:txBody>
      </p:sp>
      <p:pic>
        <p:nvPicPr>
          <p:cNvPr id="5" name="Picture 4" descr="instabiliity_curve_schematic.png">
            <a:extLst>
              <a:ext uri="{FF2B5EF4-FFF2-40B4-BE49-F238E27FC236}">
                <a16:creationId xmlns:a16="http://schemas.microsoft.com/office/drawing/2014/main" id="{9A1DC57B-55A8-8610-C081-8EEFC009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97" y="2355792"/>
            <a:ext cx="3743662" cy="2955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E66CE-FFBD-D1B6-A7A1-19B48A613FA7}"/>
              </a:ext>
            </a:extLst>
          </p:cNvPr>
          <p:cNvSpPr txBox="1"/>
          <p:nvPr/>
        </p:nvSpPr>
        <p:spPr>
          <a:xfrm>
            <a:off x="969484" y="5805889"/>
            <a:ext cx="733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places an upper limit on the sum of </a:t>
            </a:r>
            <a:r>
              <a:rPr lang="en-US" i="1" dirty="0"/>
              <a:t>all </a:t>
            </a:r>
            <a:r>
              <a:rPr lang="en-US" dirty="0"/>
              <a:t>dissipative process that damp the r-mode.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550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639" y="505360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2501" y="1684535"/>
            <a:ext cx="624610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charset="2"/>
              <a:buChar char="u"/>
            </a:pPr>
            <a:r>
              <a:rPr lang="en-US" dirty="0"/>
              <a:t>LIGO-Virgo observations beginning to probe regimes of astrophysical interest, but detection likely requires: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u"/>
            </a:pPr>
            <a:r>
              <a:rPr lang="en-US" dirty="0"/>
              <a:t>Elastic mountains  close to maximally strained, or…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u"/>
            </a:pPr>
            <a:r>
              <a:rPr lang="en-US" dirty="0"/>
              <a:t>... elastic mountains from exotic phases, or …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u"/>
            </a:pPr>
            <a:r>
              <a:rPr lang="en-US" dirty="0"/>
              <a:t>… exotic magnetic field configuration, or …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u"/>
            </a:pPr>
            <a:r>
              <a:rPr lang="en-US" dirty="0"/>
              <a:t>… excitation of oscillation mode, probably via instability.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u"/>
            </a:pPr>
            <a:r>
              <a:rPr lang="en-US" dirty="0"/>
              <a:t>Not clear when first detections will be made.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15177-6B59-ADDE-5868-EA6E6A41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B01ED4-4BA4-780D-BFAE-6506061F0388}"/>
              </a:ext>
            </a:extLst>
          </p:cNvPr>
          <p:cNvSpPr/>
          <p:nvPr/>
        </p:nvSpPr>
        <p:spPr>
          <a:xfrm>
            <a:off x="1685580" y="5438240"/>
            <a:ext cx="597302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Inverse problem severely hampered by DEGENERACIES.</a:t>
            </a:r>
          </a:p>
        </p:txBody>
      </p:sp>
    </p:spTree>
    <p:extLst>
      <p:ext uri="{BB962C8B-B14F-4D97-AF65-F5344CB8AC3E}">
        <p14:creationId xmlns:p14="http://schemas.microsoft.com/office/powerpoint/2010/main" val="37550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8AA9D-7EC5-817E-7259-F6DD354C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B1ECBC-627B-43C2-7D68-EC886B6E44F9}"/>
              </a:ext>
            </a:extLst>
          </p:cNvPr>
          <p:cNvSpPr/>
          <p:nvPr/>
        </p:nvSpPr>
        <p:spPr>
          <a:xfrm>
            <a:off x="2819400" y="171450"/>
            <a:ext cx="29591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CGWs from neutron stars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217396-06F3-2EC2-1393-C364C6081BF8}"/>
              </a:ext>
            </a:extLst>
          </p:cNvPr>
          <p:cNvSpPr/>
          <p:nvPr/>
        </p:nvSpPr>
        <p:spPr>
          <a:xfrm>
            <a:off x="1663700" y="1360487"/>
            <a:ext cx="14859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Mountains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4A4D39-127A-BD65-226A-D2013FF41CDA}"/>
              </a:ext>
            </a:extLst>
          </p:cNvPr>
          <p:cNvSpPr/>
          <p:nvPr/>
        </p:nvSpPr>
        <p:spPr>
          <a:xfrm>
            <a:off x="5003800" y="1360487"/>
            <a:ext cx="22606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Oscillation modes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674A6C-9E79-3499-3EB8-84A06BCE292E}"/>
              </a:ext>
            </a:extLst>
          </p:cNvPr>
          <p:cNvSpPr/>
          <p:nvPr/>
        </p:nvSpPr>
        <p:spPr>
          <a:xfrm>
            <a:off x="184150" y="4464050"/>
            <a:ext cx="156845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Maximum sizes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2674E0-5079-D325-8D04-47358CBD5FCD}"/>
              </a:ext>
            </a:extLst>
          </p:cNvPr>
          <p:cNvSpPr/>
          <p:nvPr/>
        </p:nvSpPr>
        <p:spPr>
          <a:xfrm>
            <a:off x="2479674" y="4464050"/>
            <a:ext cx="1317625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Likely sizes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8E027F-D922-4042-F93E-2F5347EB359D}"/>
              </a:ext>
            </a:extLst>
          </p:cNvPr>
          <p:cNvSpPr/>
          <p:nvPr/>
        </p:nvSpPr>
        <p:spPr>
          <a:xfrm>
            <a:off x="4635500" y="2807493"/>
            <a:ext cx="16129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Impulsive excitation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6C65A41-FFAC-93DD-E341-34E5C14FDBBD}"/>
              </a:ext>
            </a:extLst>
          </p:cNvPr>
          <p:cNvSpPr/>
          <p:nvPr/>
        </p:nvSpPr>
        <p:spPr>
          <a:xfrm>
            <a:off x="6762750" y="2807097"/>
            <a:ext cx="1422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Instabilities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B6CDD5A-2194-D0E9-9F86-B3C9C3AD4101}"/>
              </a:ext>
            </a:extLst>
          </p:cNvPr>
          <p:cNvSpPr/>
          <p:nvPr/>
        </p:nvSpPr>
        <p:spPr>
          <a:xfrm>
            <a:off x="273050" y="2807493"/>
            <a:ext cx="139065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Elastic mountains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470CE7-29D7-DA63-93E3-3E97B871BB22}"/>
              </a:ext>
            </a:extLst>
          </p:cNvPr>
          <p:cNvSpPr/>
          <p:nvPr/>
        </p:nvSpPr>
        <p:spPr>
          <a:xfrm>
            <a:off x="2228850" y="2807493"/>
            <a:ext cx="139065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mountains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D31BC74-6729-BE71-D789-AC4665AD0E7E}"/>
              </a:ext>
            </a:extLst>
          </p:cNvPr>
          <p:cNvSpPr/>
          <p:nvPr/>
        </p:nvSpPr>
        <p:spPr>
          <a:xfrm>
            <a:off x="7200900" y="4462066"/>
            <a:ext cx="15367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Limiting size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085C91-6663-9D1B-0EB4-F874EE8C13D1}"/>
              </a:ext>
            </a:extLst>
          </p:cNvPr>
          <p:cNvSpPr/>
          <p:nvPr/>
        </p:nvSpPr>
        <p:spPr>
          <a:xfrm>
            <a:off x="4851400" y="4462066"/>
            <a:ext cx="191135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active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85B7B48-AC27-9288-4999-1AF00B36F89D}"/>
              </a:ext>
            </a:extLst>
          </p:cNvPr>
          <p:cNvSpPr/>
          <p:nvPr/>
        </p:nvSpPr>
        <p:spPr>
          <a:xfrm>
            <a:off x="1974850" y="5810250"/>
            <a:ext cx="49022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Inverse Problem: What Do We Learn?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C5EA309A-9E1F-F156-F07C-55E532EC7C05}"/>
              </a:ext>
            </a:extLst>
          </p:cNvPr>
          <p:cNvSpPr/>
          <p:nvPr/>
        </p:nvSpPr>
        <p:spPr>
          <a:xfrm rot="5400000">
            <a:off x="5784850" y="469503"/>
            <a:ext cx="901700" cy="91440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F7FFDE79-D9C6-9217-E075-D2B411595FF2}"/>
              </a:ext>
            </a:extLst>
          </p:cNvPr>
          <p:cNvSpPr/>
          <p:nvPr/>
        </p:nvSpPr>
        <p:spPr>
          <a:xfrm rot="16200000" flipH="1">
            <a:off x="1911350" y="461564"/>
            <a:ext cx="901700" cy="914400"/>
          </a:xfrm>
          <a:prstGeom prst="ben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44115EF3-C2AE-021F-372A-139416B8F356}"/>
              </a:ext>
            </a:extLst>
          </p:cNvPr>
          <p:cNvSpPr/>
          <p:nvPr/>
        </p:nvSpPr>
        <p:spPr>
          <a:xfrm rot="16200000" flipH="1">
            <a:off x="755650" y="1892300"/>
            <a:ext cx="901700" cy="914400"/>
          </a:xfrm>
          <a:prstGeom prst="ben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15C6CA7A-23EF-CE59-00AF-F529F746C508}"/>
              </a:ext>
            </a:extLst>
          </p:cNvPr>
          <p:cNvSpPr/>
          <p:nvPr/>
        </p:nvSpPr>
        <p:spPr>
          <a:xfrm>
            <a:off x="2479674" y="2282626"/>
            <a:ext cx="484632" cy="517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D2044B8A-D696-D1D0-F298-FF843149FCD1}"/>
              </a:ext>
            </a:extLst>
          </p:cNvPr>
          <p:cNvSpPr/>
          <p:nvPr/>
        </p:nvSpPr>
        <p:spPr>
          <a:xfrm>
            <a:off x="6876034" y="2283022"/>
            <a:ext cx="484632" cy="517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7AD20507-5FDA-93E3-E41E-F1D6E5551968}"/>
              </a:ext>
            </a:extLst>
          </p:cNvPr>
          <p:cNvSpPr/>
          <p:nvPr/>
        </p:nvSpPr>
        <p:spPr>
          <a:xfrm>
            <a:off x="5293868" y="2272704"/>
            <a:ext cx="484632" cy="517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7F007CA-1E90-4E89-1237-F8B559BB1A68}"/>
              </a:ext>
            </a:extLst>
          </p:cNvPr>
          <p:cNvSpPr/>
          <p:nvPr/>
        </p:nvSpPr>
        <p:spPr>
          <a:xfrm>
            <a:off x="665733" y="3721497"/>
            <a:ext cx="484632" cy="7887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DC099B38-E1BD-C9C7-4DFE-55D2C13AC379}"/>
              </a:ext>
            </a:extLst>
          </p:cNvPr>
          <p:cNvSpPr/>
          <p:nvPr/>
        </p:nvSpPr>
        <p:spPr>
          <a:xfrm>
            <a:off x="2773425" y="3721497"/>
            <a:ext cx="484632" cy="7887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8B9ADCE5-1528-6D3B-E803-043B5C300F7D}"/>
              </a:ext>
            </a:extLst>
          </p:cNvPr>
          <p:cNvSpPr/>
          <p:nvPr/>
        </p:nvSpPr>
        <p:spPr>
          <a:xfrm>
            <a:off x="7620000" y="3697387"/>
            <a:ext cx="484632" cy="7887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4DC00263-0AAD-0080-9B99-AC667D53F1D2}"/>
              </a:ext>
            </a:extLst>
          </p:cNvPr>
          <p:cNvSpPr/>
          <p:nvPr/>
        </p:nvSpPr>
        <p:spPr>
          <a:xfrm rot="2793907">
            <a:off x="6225159" y="3507286"/>
            <a:ext cx="484632" cy="10868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32A2456F-A19B-AD8C-F2E6-60605D5FDB49}"/>
              </a:ext>
            </a:extLst>
          </p:cNvPr>
          <p:cNvSpPr/>
          <p:nvPr/>
        </p:nvSpPr>
        <p:spPr>
          <a:xfrm rot="18336550">
            <a:off x="1649166" y="3412557"/>
            <a:ext cx="484632" cy="14659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Geophysics is a useful guide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04705"/>
              </p:ext>
            </p:extLst>
          </p:nvPr>
        </p:nvGraphicFramePr>
        <p:xfrm>
          <a:off x="361325" y="2114287"/>
          <a:ext cx="7907640" cy="280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Phenomenon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Neutron Star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Deformed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yet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/>
                        <a:t>  Earthquakes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(but</a:t>
                      </a:r>
                      <a:r>
                        <a:rPr lang="en-US" baseline="0" dirty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more complicated)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Oscillations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 Mainly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elasto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-gravitational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(can be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elasto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-magneto-gravitational)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116">
                <a:tc>
                  <a:txBody>
                    <a:bodyPr/>
                    <a:lstStyle/>
                    <a:p>
                      <a:r>
                        <a:rPr lang="en-US" dirty="0" err="1"/>
                        <a:t>Rossby</a:t>
                      </a:r>
                      <a:r>
                        <a:rPr lang="en-US" dirty="0"/>
                        <a:t> waves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yet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Free precession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Zapf Dingbats" charset="0"/>
                        <a:buChar char="✔"/>
                      </a:pPr>
                      <a:r>
                        <a:rPr lang="en-US" dirty="0"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(“Chandler wobble”)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have been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7EA92-0EAA-19EA-C449-C0038229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EC6C-8FDE-3492-4E91-1873179E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2598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Elastic Mountains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1AF9E-7B85-06F4-6CFA-5EEAC1E6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6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59" y="483854"/>
            <a:ext cx="6351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Gravitational waves from mountains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618" y="1229551"/>
            <a:ext cx="638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 err="1"/>
              <a:t>triaxial</a:t>
            </a:r>
            <a:r>
              <a:rPr lang="en-US" dirty="0"/>
              <a:t> neutron star, rotating steadily, emits gravitational waves:</a:t>
            </a:r>
          </a:p>
        </p:txBody>
      </p:sp>
      <p:pic>
        <p:nvPicPr>
          <p:cNvPr id="27" name="Picture 26" descr="triaxial_ellipso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35" y="1925276"/>
            <a:ext cx="3218298" cy="21747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90667" y="4332702"/>
            <a:ext cx="5449013" cy="2023648"/>
            <a:chOff x="3458758" y="1770120"/>
            <a:chExt cx="5449013" cy="2023648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221692" y="2368427"/>
              <a:ext cx="524584" cy="369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58758" y="3147437"/>
              <a:ext cx="2783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Dimensionless asymmetry</a:t>
              </a:r>
            </a:p>
            <a:p>
              <a:r>
                <a:rPr lang="en-US" dirty="0"/>
                <a:t>in moment of inertia tensor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840313" y="2458467"/>
              <a:ext cx="0" cy="4814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80393" y="2939957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Spin </a:t>
              </a:r>
            </a:p>
            <a:p>
              <a:pPr algn="ctr"/>
              <a:r>
                <a:rPr lang="en-US" dirty="0"/>
                <a:t>frequency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100000"/>
            </a:blip>
            <a:stretch>
              <a:fillRect/>
            </a:stretch>
          </p:blipFill>
          <p:spPr>
            <a:xfrm>
              <a:off x="3972834" y="2558694"/>
              <a:ext cx="1347942" cy="582444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7865323" y="2418541"/>
              <a:ext cx="421049" cy="431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64973" y="2939957"/>
              <a:ext cx="1242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Distance to</a:t>
              </a:r>
            </a:p>
            <a:p>
              <a:r>
                <a:rPr lang="en-US" dirty="0"/>
                <a:t>source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100000"/>
            </a:blip>
            <a:stretch>
              <a:fillRect/>
            </a:stretch>
          </p:blipFill>
          <p:spPr>
            <a:xfrm>
              <a:off x="4055266" y="1770120"/>
              <a:ext cx="4390909" cy="63000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4E615-536A-CE9B-CCF3-9C9FF10F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6365-4E5A-65A5-4E0F-27E50DF5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881"/>
            <a:ext cx="8229600" cy="1143000"/>
          </a:xfrm>
        </p:spPr>
        <p:txBody>
          <a:bodyPr/>
          <a:lstStyle/>
          <a:p>
            <a:r>
              <a:rPr lang="en-US" dirty="0"/>
              <a:t>Elastic mountains: maximum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11951-0E23-CD1A-D9DE-527765A9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black and white image of a circle and a circle with text&#10;&#10;Description automatically generated with medium confidence">
            <a:extLst>
              <a:ext uri="{FF2B5EF4-FFF2-40B4-BE49-F238E27FC236}">
                <a16:creationId xmlns:a16="http://schemas.microsoft.com/office/drawing/2014/main" id="{3BFD8261-9ED5-DC09-E601-60605898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8" y="1221068"/>
            <a:ext cx="6049963" cy="196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547F2C-6519-352E-601B-EC0C671F4732}"/>
                  </a:ext>
                </a:extLst>
              </p:cNvPr>
              <p:cNvSpPr txBox="1"/>
              <p:nvPr/>
            </p:nvSpPr>
            <p:spPr>
              <a:xfrm>
                <a:off x="660400" y="3702328"/>
                <a:ext cx="640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Energy of equilibrium star: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547F2C-6519-352E-601B-EC0C671F4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3702328"/>
                <a:ext cx="6400800" cy="369332"/>
              </a:xfrm>
              <a:prstGeom prst="rect">
                <a:avLst/>
              </a:prstGeom>
              <a:blipFill>
                <a:blip r:embed="rId3"/>
                <a:stretch>
                  <a:fillRect l="-59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9041CF-315C-B920-CCC3-200491238C8F}"/>
                  </a:ext>
                </a:extLst>
              </p:cNvPr>
              <p:cNvSpPr txBox="1"/>
              <p:nvPr/>
            </p:nvSpPr>
            <p:spPr>
              <a:xfrm>
                <a:off x="755650" y="5505867"/>
                <a:ext cx="7594600" cy="8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Minimise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at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     ⇒ </m:t>
                    </m:r>
                  </m:oMath>
                </a14:m>
                <a:r>
                  <a:rPr lang="en-GB" dirty="0"/>
                  <a:t>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9041CF-315C-B920-CCC3-200491238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5505867"/>
                <a:ext cx="7594600" cy="854336"/>
              </a:xfrm>
              <a:prstGeom prst="rect">
                <a:avLst/>
              </a:prstGeom>
              <a:blipFill>
                <a:blip r:embed="rId4"/>
                <a:stretch>
                  <a:fillRect l="-668" t="-101471" b="-1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B1D2AE-804D-226D-4EAA-FDFA46470C43}"/>
                  </a:ext>
                </a:extLst>
              </p:cNvPr>
              <p:cNvSpPr txBox="1"/>
              <p:nvPr/>
            </p:nvSpPr>
            <p:spPr>
              <a:xfrm>
                <a:off x="1384300" y="4464050"/>
                <a:ext cx="3188373" cy="5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</m:oMath>
                </a14:m>
                <a:r>
                  <a:rPr lang="en-US" dirty="0" err="1"/>
                  <a:t>grav</a:t>
                </a:r>
                <a:r>
                  <a:rPr lang="en-US" dirty="0"/>
                  <a:t>. binding energy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B1D2AE-804D-226D-4EAA-FDFA46470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0" y="4464050"/>
                <a:ext cx="3188373" cy="522707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24B508-8132-4713-E97A-2F3987A2DD61}"/>
                  </a:ext>
                </a:extLst>
              </p:cNvPr>
              <p:cNvSpPr txBox="1"/>
              <p:nvPr/>
            </p:nvSpPr>
            <p:spPr>
              <a:xfrm>
                <a:off x="5054600" y="4464050"/>
                <a:ext cx="3761286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</m:oMath>
                </a14:m>
                <a:r>
                  <a:rPr lang="en-US" dirty="0"/>
                  <a:t>elastic binding energy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𝑑𝑉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24B508-8132-4713-E97A-2F3987A2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00" y="4464050"/>
                <a:ext cx="3761286" cy="491288"/>
              </a:xfrm>
              <a:prstGeom prst="rect">
                <a:avLst/>
              </a:prstGeom>
              <a:blipFill>
                <a:blip r:embed="rId6"/>
                <a:stretch>
                  <a:fillRect t="-87500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2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6365-4E5A-65A5-4E0F-27E50DF5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881"/>
            <a:ext cx="8229600" cy="1143000"/>
          </a:xfrm>
        </p:spPr>
        <p:txBody>
          <a:bodyPr/>
          <a:lstStyle/>
          <a:p>
            <a:r>
              <a:rPr lang="en-US" dirty="0"/>
              <a:t>Elastic mountains: maximum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11951-0E23-CD1A-D9DE-527765A9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black and white image of a circle and a circle with text&#10;&#10;Description automatically generated with medium confidence">
            <a:extLst>
              <a:ext uri="{FF2B5EF4-FFF2-40B4-BE49-F238E27FC236}">
                <a16:creationId xmlns:a16="http://schemas.microsoft.com/office/drawing/2014/main" id="{3BFD8261-9ED5-DC09-E601-60605898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8" y="1221068"/>
            <a:ext cx="6049963" cy="1962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743B1E-82DA-693A-4D2B-1D2907712CF7}"/>
                  </a:ext>
                </a:extLst>
              </p:cNvPr>
              <p:cNvSpPr txBox="1"/>
              <p:nvPr/>
            </p:nvSpPr>
            <p:spPr>
              <a:xfrm>
                <a:off x="1981200" y="3309658"/>
                <a:ext cx="4572000" cy="1505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realistic NS,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Strain in crust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For a maximum breaking 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𝑏𝑟𝑒𝑎𝑘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743B1E-82DA-693A-4D2B-1D2907712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309658"/>
                <a:ext cx="4572000" cy="1505284"/>
              </a:xfrm>
              <a:prstGeom prst="rect">
                <a:avLst/>
              </a:prstGeom>
              <a:blipFill>
                <a:blip r:embed="rId3"/>
                <a:stretch>
                  <a:fillRect l="-1111" t="-166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768444-2A67-8D19-A5DB-32746659DEE6}"/>
              </a:ext>
            </a:extLst>
          </p:cNvPr>
          <p:cNvSpPr/>
          <p:nvPr/>
        </p:nvSpPr>
        <p:spPr>
          <a:xfrm>
            <a:off x="568354" y="4814942"/>
            <a:ext cx="7397692" cy="7788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B5B067-C79B-E293-0D25-D9FDFCF591C0}"/>
                  </a:ext>
                </a:extLst>
              </p:cNvPr>
              <p:cNvSpPr txBox="1"/>
              <p:nvPr/>
            </p:nvSpPr>
            <p:spPr>
              <a:xfrm>
                <a:off x="983618" y="4814942"/>
                <a:ext cx="7138662" cy="101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𝑏𝑟𝑒𝑎𝑘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den>
                        </m:f>
                      </m:e>
                    </m:d>
                  </m:oMath>
                </a14:m>
                <a:endParaRPr lang="en-GB" sz="28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B5B067-C79B-E293-0D25-D9FDFCF59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18" y="4814942"/>
                <a:ext cx="7138662" cy="1014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6C81F0-51D0-D6A2-65C9-B8F058F1DD3D}"/>
                  </a:ext>
                </a:extLst>
              </p:cNvPr>
              <p:cNvSpPr txBox="1"/>
              <p:nvPr/>
            </p:nvSpPr>
            <p:spPr>
              <a:xfrm>
                <a:off x="826265" y="6213513"/>
                <a:ext cx="6484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 for exotic QCD phases; see e.g. Owen (2005)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6C81F0-51D0-D6A2-65C9-B8F058F1D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5" y="6213513"/>
                <a:ext cx="6484019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6362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7613</TotalTime>
  <Words>1522</Words>
  <Application>Microsoft Macintosh PowerPoint</Application>
  <PresentationFormat>On-screen Show (4:3)</PresentationFormat>
  <Paragraphs>268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Zapf Dingbats</vt:lpstr>
      <vt:lpstr> Black </vt:lpstr>
      <vt:lpstr>Modelling continuous gravitational waves from neutron stars</vt:lpstr>
      <vt:lpstr>Neutron stars probe QCD</vt:lpstr>
      <vt:lpstr>PowerPoint Presentation</vt:lpstr>
      <vt:lpstr>PowerPoint Presentation</vt:lpstr>
      <vt:lpstr>Geophysics is a useful guide</vt:lpstr>
      <vt:lpstr>Elastic Mountains</vt:lpstr>
      <vt:lpstr>PowerPoint Presentation</vt:lpstr>
      <vt:lpstr>Elastic mountains: maximum </vt:lpstr>
      <vt:lpstr>Elastic mountains: maximum cont…</vt:lpstr>
      <vt:lpstr>PowerPoint Presentation</vt:lpstr>
      <vt:lpstr>PowerPoint Presentation</vt:lpstr>
      <vt:lpstr>Realistic mountain sizes…</vt:lpstr>
      <vt:lpstr>PowerPoint Presentation</vt:lpstr>
      <vt:lpstr>PowerPoint Presentation</vt:lpstr>
      <vt:lpstr>Mountains from crustquakes</vt:lpstr>
      <vt:lpstr>Mountains from crustquakes cont …</vt:lpstr>
      <vt:lpstr>Magnetic Mountains</vt:lpstr>
      <vt:lpstr>PowerPoint Presentation</vt:lpstr>
      <vt:lpstr>PowerPoint Presentation</vt:lpstr>
      <vt:lpstr>PowerPoint Presentation</vt:lpstr>
      <vt:lpstr>Fluid oscillations</vt:lpstr>
      <vt:lpstr>Rossby waves</vt:lpstr>
      <vt:lpstr>Instability: the CFS mechanism</vt:lpstr>
      <vt:lpstr>R-mode instability curve</vt:lpstr>
      <vt:lpstr>PowerPoint Presentation</vt:lpstr>
      <vt:lpstr>The inverse problem</vt:lpstr>
      <vt:lpstr>Inverse problem</vt:lpstr>
      <vt:lpstr>Inverse problem</vt:lpstr>
      <vt:lpstr>Inverse problem: mountains</vt:lpstr>
      <vt:lpstr>Inverse problem: mountains</vt:lpstr>
      <vt:lpstr>Inverse problem: r-modes</vt:lpstr>
      <vt:lpstr>Inverse problem: r-modes cont …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 from “isolated” neutron stars</dc:title>
  <dc:creator>Ian Jones</dc:creator>
  <cp:lastModifiedBy>Ian Jones</cp:lastModifiedBy>
  <cp:revision>438</cp:revision>
  <cp:lastPrinted>2024-06-14T13:25:51Z</cp:lastPrinted>
  <dcterms:created xsi:type="dcterms:W3CDTF">2016-04-20T20:01:41Z</dcterms:created>
  <dcterms:modified xsi:type="dcterms:W3CDTF">2024-06-16T07:42:17Z</dcterms:modified>
</cp:coreProperties>
</file>