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15"/>
  </p:notesMasterIdLst>
  <p:sldIdLst>
    <p:sldId id="256" r:id="rId2"/>
    <p:sldId id="284" r:id="rId3"/>
    <p:sldId id="295" r:id="rId4"/>
    <p:sldId id="296" r:id="rId5"/>
    <p:sldId id="308" r:id="rId6"/>
    <p:sldId id="297" r:id="rId7"/>
    <p:sldId id="310" r:id="rId8"/>
    <p:sldId id="298" r:id="rId9"/>
    <p:sldId id="299" r:id="rId10"/>
    <p:sldId id="300" r:id="rId11"/>
    <p:sldId id="306" r:id="rId12"/>
    <p:sldId id="301" r:id="rId13"/>
    <p:sldId id="30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8E8E"/>
    <a:srgbClr val="3030FF"/>
    <a:srgbClr val="008000"/>
    <a:srgbClr val="4472C4"/>
    <a:srgbClr val="20386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364" autoAdjust="0"/>
  </p:normalViewPr>
  <p:slideViewPr>
    <p:cSldViewPr snapToGrid="0">
      <p:cViewPr>
        <p:scale>
          <a:sx n="100" d="100"/>
          <a:sy n="100" d="100"/>
        </p:scale>
        <p:origin x="43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88E10-0BAE-4D36-B19E-1EA68B89B431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A4A47-4369-4AC2-8D55-89777C145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94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A4A47-4369-4AC2-8D55-89777C1455D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87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A4A47-4369-4AC2-8D55-89777C1455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57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A4A47-4369-4AC2-8D55-89777C1455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94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A4A47-4369-4AC2-8D55-89777C1455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78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A4A47-4369-4AC2-8D55-89777C1455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706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A4A47-4369-4AC2-8D55-89777C1455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06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A4A47-4369-4AC2-8D55-89777C1455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13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A4A47-4369-4AC2-8D55-89777C1455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1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A4A47-4369-4AC2-8D55-89777C1455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93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A4A47-4369-4AC2-8D55-89777C1455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01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A4A47-4369-4AC2-8D55-89777C1455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91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A4A47-4369-4AC2-8D55-89777C1455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A4A47-4369-4AC2-8D55-89777C1455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04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97AB0-FABE-91DC-B265-C51DDFE28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FE128E-40F3-A0FE-2F37-60770237F9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715F4-2735-5908-DEAB-5B938A249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B1734-838F-4DBA-88A2-C5209517D3E4}" type="datetime1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5C282-2401-97F8-F71E-C3BAF0012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Physics Informed Neural Networks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73300-0EF8-64FE-E6FD-6A833C18D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2326-E457-47DB-9663-F37300935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90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80D87-B909-3B03-51C6-528309F82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EB74C0-2BDA-9B17-5166-57B55157E1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5CF30-9AAA-3321-F989-535D875C6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D4E4-D108-4542-9C71-21A4C40B41FF}" type="datetime1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EE3DE-834A-BFF1-F948-362A8782A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Physics Informed Neural Networks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6D1ED-0493-498E-4F42-6B515A8A4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2326-E457-47DB-9663-F37300935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85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1E3B62-5DBB-8367-C5D7-6E1B99FBF9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027CEC-22CC-32D4-C7D0-0F0DF978D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6A0EE-EE25-6807-5F15-C4647AFD3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8B9F-786C-482E-89F5-7D96E33A0D2F}" type="datetime1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C010B-939E-A6D3-3A8B-A3A305D47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Physics Informed Neural Networks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99EFF-3F01-D11C-33E5-A293DE3D3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2326-E457-47DB-9663-F37300935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50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D1E6B-CACD-449D-D9DC-F364CF64D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E4060-F7E7-B3A3-3E26-F6DB15670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6678E0-DA39-27D0-ACAC-397416290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1F90-7E91-4746-AB99-A614BE23E4B0}" type="datetime1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12D0F-E149-D293-E570-764E11D06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Physics Informed Neural Networks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50D02-7E49-F3F3-DFC4-69194216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2326-E457-47DB-9663-F37300935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93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A8853-14F2-8BC2-3EA1-DD33DD60D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5EFB9E-926D-2769-F86F-E0D74E80E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74D6E-077C-E93C-5FC3-417C06804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AE257-92E0-4717-B866-A626F93E62E3}" type="datetime1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9FC90-B43E-38EB-3B3D-B3F9A3FB6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Physics Informed Neural Networks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A39A4-82EB-A750-C742-518DF74C3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2326-E457-47DB-9663-F37300935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74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E2521-4F74-CDC5-5F82-2B408135F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5461C-89AA-551B-BB7A-BCF82C152F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C976FD-A8B7-876E-7758-7BF0235772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321197-0269-B3DE-C047-5355A39C1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2DC5-7C3E-46CB-BD5D-09D0A3439DA5}" type="datetime1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A5E4C-18FC-D7B8-68CD-9C1C255B5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Physics Informed Neural Networks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6395C-358D-1ABB-4EA4-65E8B83BA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2326-E457-47DB-9663-F37300935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50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DAB28-0E4A-A39A-C719-5CADD1E45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72B3B-8EC8-84C9-F4A0-3E8723830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7802B-49ED-B862-F21F-0B15325C5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6774B6-A7F6-40DC-FE9D-C48F5A51AF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384AC0-DD38-7A83-157D-2E4CF426BB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1CA359-6D06-000D-007B-78A1E9181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48C8A-4A23-4EAA-AD28-728BB9B37D1E}" type="datetime1">
              <a:rPr lang="en-US" smtClean="0"/>
              <a:t>6/19/2024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ABB807-36B5-A2BD-70E5-85CCDD20F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Physics Informed Neural Networks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A259AB-1844-6914-3B24-793CCDFC3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2326-E457-47DB-9663-F37300935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97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E2A6D-2623-A9D5-D15B-B56FD0D67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A32BE0-5D0F-2D24-6D7E-3B81C2BFD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C5BF-B710-4BC6-9FBE-F71011299D6D}" type="datetime1">
              <a:rPr lang="en-US" smtClean="0"/>
              <a:t>6/19/2024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DDE082-6248-4EE4-EA15-5EF6D9D25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Physics Informed Neural Networks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A3B555-E33E-4B3C-4328-304AEBF9E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2326-E457-47DB-9663-F37300935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87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F35E17-24F7-AB04-DF82-B379DAF62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32CE-4B73-4D78-AD21-5A54DF4FF4F3}" type="datetime1">
              <a:rPr lang="en-US" smtClean="0"/>
              <a:t>6/19/2024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C3860A-FDAA-464C-C61B-B299A61D8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Physics Informed Neural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D77F88-6860-D3D7-6131-12829550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2326-E457-47DB-9663-F37300935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73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71804-27D1-6907-C7ED-AB0C5F0FA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F717D-26C4-63FA-89DB-1D382E07E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C6B832-EFFB-A4C8-04C3-EA8A93F4C1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73720-3420-622A-2C45-1E828662D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EFB6E-932C-415D-B194-000EB87A568F}" type="datetime1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B7E6B-FE51-5101-9A3C-CB17351C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Physics Informed Neural Networks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C8A67C-B08D-2EF1-6233-D08DC8F63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2326-E457-47DB-9663-F37300935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32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40713-E972-F38A-4B38-E9997AC14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AC1F34-F092-B9CD-B825-73EF4FAF93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FB1FC7-07DF-39FB-D0DE-94635A722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08A1F7-7C26-6656-0A81-1966E39BB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38C94-4241-4F41-BA53-E163262913C1}" type="datetime1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BEFDD-A6EA-C7BB-D183-47C967B86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Physics Informed Neural Networks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0740C3-878D-9960-935E-1913132B0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2326-E457-47DB-9663-F37300935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2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0AEF3-E74C-B853-E9D5-5362FDAED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78954-51C1-61BB-7C62-2AB16614B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485C7-2442-DE9A-7D4E-46F86DDED9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C7EC7-C31D-41F7-8979-DB6400DBD9B0}" type="datetime1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43C05-C7D0-A2D0-7B0E-E185BDDCB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Physics Informed Neural Networks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C742B-8D72-E26F-5909-3C0A2AD83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C2326-E457-47DB-9663-F37300935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39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21.svg"/><Relationship Id="rId3" Type="http://schemas.openxmlformats.org/officeDocument/2006/relationships/image" Target="../media/image115.png"/><Relationship Id="rId7" Type="http://schemas.openxmlformats.org/officeDocument/2006/relationships/image" Target="../media/image3.pn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11" Type="http://schemas.openxmlformats.org/officeDocument/2006/relationships/image" Target="../media/image119.png"/><Relationship Id="rId5" Type="http://schemas.openxmlformats.org/officeDocument/2006/relationships/image" Target="../media/image1.png"/><Relationship Id="rId10" Type="http://schemas.openxmlformats.org/officeDocument/2006/relationships/image" Target="../media/image118.svg"/><Relationship Id="rId4" Type="http://schemas.openxmlformats.org/officeDocument/2006/relationships/image" Target="../media/image116.svg"/><Relationship Id="rId9" Type="http://schemas.openxmlformats.org/officeDocument/2006/relationships/image" Target="../media/image117.png"/><Relationship Id="rId14" Type="http://schemas.openxmlformats.org/officeDocument/2006/relationships/image" Target="../media/image1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18" Type="http://schemas.openxmlformats.org/officeDocument/2006/relationships/image" Target="../media/image140.png"/><Relationship Id="rId26" Type="http://schemas.openxmlformats.org/officeDocument/2006/relationships/image" Target="../media/image132.svg"/><Relationship Id="rId3" Type="http://schemas.openxmlformats.org/officeDocument/2006/relationships/image" Target="../media/image1.png"/><Relationship Id="rId21" Type="http://schemas.openxmlformats.org/officeDocument/2006/relationships/image" Target="../media/image127.png"/><Relationship Id="rId7" Type="http://schemas.openxmlformats.org/officeDocument/2006/relationships/image" Target="../media/image122.png"/><Relationship Id="rId25" Type="http://schemas.openxmlformats.org/officeDocument/2006/relationships/image" Target="../media/image131.png"/><Relationship Id="rId2" Type="http://schemas.openxmlformats.org/officeDocument/2006/relationships/notesSlide" Target="../notesSlides/notesSlide11.xml"/><Relationship Id="rId20" Type="http://schemas.openxmlformats.org/officeDocument/2006/relationships/image" Target="../media/image12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24" Type="http://schemas.openxmlformats.org/officeDocument/2006/relationships/image" Target="../media/image130.svg"/><Relationship Id="rId5" Type="http://schemas.openxmlformats.org/officeDocument/2006/relationships/image" Target="../media/image3.png"/><Relationship Id="rId23" Type="http://schemas.openxmlformats.org/officeDocument/2006/relationships/image" Target="../media/image129.png"/><Relationship Id="rId28" Type="http://schemas.openxmlformats.org/officeDocument/2006/relationships/hyperlink" Target="https://doi.org/10.1103/PhysRevD.102.083024" TargetMode="External"/><Relationship Id="rId19" Type="http://schemas.openxmlformats.org/officeDocument/2006/relationships/image" Target="../media/image125.png"/><Relationship Id="rId4" Type="http://schemas.openxmlformats.org/officeDocument/2006/relationships/image" Target="../media/image2.svg"/><Relationship Id="rId22" Type="http://schemas.openxmlformats.org/officeDocument/2006/relationships/image" Target="../media/image128.svg"/><Relationship Id="rId27" Type="http://schemas.openxmlformats.org/officeDocument/2006/relationships/image" Target="../media/image1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13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sv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sv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.png"/><Relationship Id="rId21" Type="http://schemas.openxmlformats.org/officeDocument/2006/relationships/image" Target="../media/image28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5" Type="http://schemas.openxmlformats.org/officeDocument/2006/relationships/image" Target="../media/image32.svg"/><Relationship Id="rId2" Type="http://schemas.openxmlformats.org/officeDocument/2006/relationships/notesSlide" Target="../notesSlides/notesSlide8.xml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23.svg"/><Relationship Id="rId24" Type="http://schemas.openxmlformats.org/officeDocument/2006/relationships/image" Target="../media/image31.png"/><Relationship Id="rId5" Type="http://schemas.openxmlformats.org/officeDocument/2006/relationships/image" Target="../media/image3.png"/><Relationship Id="rId23" Type="http://schemas.openxmlformats.org/officeDocument/2006/relationships/image" Target="../media/image30.png"/><Relationship Id="rId10" Type="http://schemas.openxmlformats.org/officeDocument/2006/relationships/image" Target="../media/image22.png"/><Relationship Id="rId19" Type="http://schemas.openxmlformats.org/officeDocument/2006/relationships/image" Target="../media/image26.png"/><Relationship Id="rId4" Type="http://schemas.openxmlformats.org/officeDocument/2006/relationships/image" Target="../media/image2.svg"/><Relationship Id="rId9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4.svg"/><Relationship Id="rId21" Type="http://schemas.openxmlformats.org/officeDocument/2006/relationships/image" Target="../media/image49.png"/><Relationship Id="rId42" Type="http://schemas.openxmlformats.org/officeDocument/2006/relationships/image" Target="../media/image70.svg"/><Relationship Id="rId47" Type="http://schemas.openxmlformats.org/officeDocument/2006/relationships/image" Target="../media/image75.png"/><Relationship Id="rId63" Type="http://schemas.openxmlformats.org/officeDocument/2006/relationships/image" Target="../media/image91.png"/><Relationship Id="rId68" Type="http://schemas.openxmlformats.org/officeDocument/2006/relationships/image" Target="../media/image96.svg"/><Relationship Id="rId84" Type="http://schemas.openxmlformats.org/officeDocument/2006/relationships/image" Target="../media/image112.svg"/><Relationship Id="rId16" Type="http://schemas.openxmlformats.org/officeDocument/2006/relationships/image" Target="../media/image44.svg"/><Relationship Id="rId11" Type="http://schemas.openxmlformats.org/officeDocument/2006/relationships/image" Target="../media/image39.png"/><Relationship Id="rId32" Type="http://schemas.openxmlformats.org/officeDocument/2006/relationships/image" Target="../media/image60.svg"/><Relationship Id="rId37" Type="http://schemas.openxmlformats.org/officeDocument/2006/relationships/image" Target="../media/image65.png"/><Relationship Id="rId53" Type="http://schemas.openxmlformats.org/officeDocument/2006/relationships/image" Target="../media/image81.png"/><Relationship Id="rId58" Type="http://schemas.openxmlformats.org/officeDocument/2006/relationships/image" Target="../media/image86.svg"/><Relationship Id="rId74" Type="http://schemas.openxmlformats.org/officeDocument/2006/relationships/image" Target="../media/image102.png"/><Relationship Id="rId79" Type="http://schemas.openxmlformats.org/officeDocument/2006/relationships/image" Target="../media/image107.png"/><Relationship Id="rId5" Type="http://schemas.openxmlformats.org/officeDocument/2006/relationships/image" Target="../media/image3.png"/><Relationship Id="rId19" Type="http://schemas.openxmlformats.org/officeDocument/2006/relationships/image" Target="../media/image47.png"/><Relationship Id="rId14" Type="http://schemas.openxmlformats.org/officeDocument/2006/relationships/image" Target="../media/image42.svg"/><Relationship Id="rId22" Type="http://schemas.openxmlformats.org/officeDocument/2006/relationships/image" Target="../media/image50.svg"/><Relationship Id="rId27" Type="http://schemas.openxmlformats.org/officeDocument/2006/relationships/image" Target="../media/image55.png"/><Relationship Id="rId30" Type="http://schemas.openxmlformats.org/officeDocument/2006/relationships/image" Target="../media/image58.svg"/><Relationship Id="rId35" Type="http://schemas.openxmlformats.org/officeDocument/2006/relationships/image" Target="../media/image63.png"/><Relationship Id="rId43" Type="http://schemas.openxmlformats.org/officeDocument/2006/relationships/image" Target="../media/image71.png"/><Relationship Id="rId48" Type="http://schemas.openxmlformats.org/officeDocument/2006/relationships/image" Target="../media/image76.svg"/><Relationship Id="rId56" Type="http://schemas.openxmlformats.org/officeDocument/2006/relationships/image" Target="../media/image84.svg"/><Relationship Id="rId64" Type="http://schemas.openxmlformats.org/officeDocument/2006/relationships/image" Target="../media/image92.svg"/><Relationship Id="rId69" Type="http://schemas.openxmlformats.org/officeDocument/2006/relationships/image" Target="../media/image97.png"/><Relationship Id="rId77" Type="http://schemas.openxmlformats.org/officeDocument/2006/relationships/image" Target="../media/image105.png"/><Relationship Id="rId8" Type="http://schemas.openxmlformats.org/officeDocument/2006/relationships/image" Target="../media/image36.svg"/><Relationship Id="rId51" Type="http://schemas.openxmlformats.org/officeDocument/2006/relationships/image" Target="../media/image79.png"/><Relationship Id="rId72" Type="http://schemas.openxmlformats.org/officeDocument/2006/relationships/image" Target="../media/image100.png"/><Relationship Id="rId80" Type="http://schemas.openxmlformats.org/officeDocument/2006/relationships/image" Target="../media/image108.svg"/><Relationship Id="rId85" Type="http://schemas.openxmlformats.org/officeDocument/2006/relationships/image" Target="../media/image113.png"/><Relationship Id="rId3" Type="http://schemas.openxmlformats.org/officeDocument/2006/relationships/image" Target="../media/image1.pn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33" Type="http://schemas.openxmlformats.org/officeDocument/2006/relationships/image" Target="../media/image61.png"/><Relationship Id="rId38" Type="http://schemas.openxmlformats.org/officeDocument/2006/relationships/image" Target="../media/image66.svg"/><Relationship Id="rId46" Type="http://schemas.openxmlformats.org/officeDocument/2006/relationships/image" Target="../media/image74.svg"/><Relationship Id="rId59" Type="http://schemas.openxmlformats.org/officeDocument/2006/relationships/image" Target="../media/image87.png"/><Relationship Id="rId67" Type="http://schemas.openxmlformats.org/officeDocument/2006/relationships/image" Target="../media/image95.png"/><Relationship Id="rId20" Type="http://schemas.openxmlformats.org/officeDocument/2006/relationships/image" Target="../media/image48.svg"/><Relationship Id="rId41" Type="http://schemas.openxmlformats.org/officeDocument/2006/relationships/image" Target="../media/image69.png"/><Relationship Id="rId54" Type="http://schemas.openxmlformats.org/officeDocument/2006/relationships/image" Target="../media/image82.svg"/><Relationship Id="rId62" Type="http://schemas.openxmlformats.org/officeDocument/2006/relationships/image" Target="../media/image90.svg"/><Relationship Id="rId70" Type="http://schemas.openxmlformats.org/officeDocument/2006/relationships/image" Target="../media/image98.png"/><Relationship Id="rId75" Type="http://schemas.openxmlformats.org/officeDocument/2006/relationships/image" Target="../media/image103.png"/><Relationship Id="rId83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svg"/><Relationship Id="rId36" Type="http://schemas.openxmlformats.org/officeDocument/2006/relationships/image" Target="../media/image64.svg"/><Relationship Id="rId49" Type="http://schemas.openxmlformats.org/officeDocument/2006/relationships/image" Target="../media/image77.png"/><Relationship Id="rId57" Type="http://schemas.openxmlformats.org/officeDocument/2006/relationships/image" Target="../media/image85.png"/><Relationship Id="rId10" Type="http://schemas.openxmlformats.org/officeDocument/2006/relationships/image" Target="../media/image38.svg"/><Relationship Id="rId31" Type="http://schemas.openxmlformats.org/officeDocument/2006/relationships/image" Target="../media/image59.png"/><Relationship Id="rId44" Type="http://schemas.openxmlformats.org/officeDocument/2006/relationships/image" Target="../media/image72.svg"/><Relationship Id="rId52" Type="http://schemas.openxmlformats.org/officeDocument/2006/relationships/image" Target="../media/image80.svg"/><Relationship Id="rId60" Type="http://schemas.openxmlformats.org/officeDocument/2006/relationships/image" Target="../media/image88.svg"/><Relationship Id="rId65" Type="http://schemas.openxmlformats.org/officeDocument/2006/relationships/image" Target="../media/image93.png"/><Relationship Id="rId73" Type="http://schemas.openxmlformats.org/officeDocument/2006/relationships/image" Target="../media/image101.png"/><Relationship Id="rId78" Type="http://schemas.openxmlformats.org/officeDocument/2006/relationships/image" Target="../media/image106.svg"/><Relationship Id="rId81" Type="http://schemas.openxmlformats.org/officeDocument/2006/relationships/image" Target="../media/image109.png"/><Relationship Id="rId86" Type="http://schemas.openxmlformats.org/officeDocument/2006/relationships/image" Target="../media/image114.svg"/><Relationship Id="rId4" Type="http://schemas.openxmlformats.org/officeDocument/2006/relationships/image" Target="../media/image2.svg"/><Relationship Id="rId9" Type="http://schemas.openxmlformats.org/officeDocument/2006/relationships/image" Target="../media/image37.png"/><Relationship Id="rId13" Type="http://schemas.openxmlformats.org/officeDocument/2006/relationships/image" Target="../media/image41.png"/><Relationship Id="rId18" Type="http://schemas.openxmlformats.org/officeDocument/2006/relationships/image" Target="../media/image46.svg"/><Relationship Id="rId39" Type="http://schemas.openxmlformats.org/officeDocument/2006/relationships/image" Target="../media/image67.png"/><Relationship Id="rId34" Type="http://schemas.openxmlformats.org/officeDocument/2006/relationships/image" Target="../media/image62.svg"/><Relationship Id="rId50" Type="http://schemas.openxmlformats.org/officeDocument/2006/relationships/image" Target="../media/image78.svg"/><Relationship Id="rId55" Type="http://schemas.openxmlformats.org/officeDocument/2006/relationships/image" Target="../media/image83.png"/><Relationship Id="rId76" Type="http://schemas.openxmlformats.org/officeDocument/2006/relationships/image" Target="../media/image104.svg"/><Relationship Id="rId7" Type="http://schemas.openxmlformats.org/officeDocument/2006/relationships/image" Target="../media/image35.png"/><Relationship Id="rId71" Type="http://schemas.openxmlformats.org/officeDocument/2006/relationships/image" Target="../media/image99.png"/><Relationship Id="rId2" Type="http://schemas.openxmlformats.org/officeDocument/2006/relationships/notesSlide" Target="../notesSlides/notesSlide9.xml"/><Relationship Id="rId29" Type="http://schemas.openxmlformats.org/officeDocument/2006/relationships/image" Target="../media/image57.png"/><Relationship Id="rId24" Type="http://schemas.openxmlformats.org/officeDocument/2006/relationships/image" Target="../media/image52.svg"/><Relationship Id="rId40" Type="http://schemas.openxmlformats.org/officeDocument/2006/relationships/image" Target="../media/image68.svg"/><Relationship Id="rId45" Type="http://schemas.openxmlformats.org/officeDocument/2006/relationships/image" Target="../media/image73.png"/><Relationship Id="rId66" Type="http://schemas.openxmlformats.org/officeDocument/2006/relationships/image" Target="../media/image94.svg"/><Relationship Id="rId61" Type="http://schemas.openxmlformats.org/officeDocument/2006/relationships/image" Target="../media/image89.png"/><Relationship Id="rId82" Type="http://schemas.openxmlformats.org/officeDocument/2006/relationships/image" Target="../media/image1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DD9F180-3EA3-ACCC-F011-DBEFCD4F5AAA}"/>
              </a:ext>
            </a:extLst>
          </p:cNvPr>
          <p:cNvSpPr/>
          <p:nvPr/>
        </p:nvSpPr>
        <p:spPr>
          <a:xfrm>
            <a:off x="0" y="1417513"/>
            <a:ext cx="12192000" cy="1906438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F19021-4B14-1E7D-1DD6-5D164DE21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873" y="1862267"/>
            <a:ext cx="11828254" cy="1016929"/>
          </a:xfrm>
        </p:spPr>
        <p:txBody>
          <a:bodyPr>
            <a:noAutofit/>
          </a:bodyPr>
          <a:lstStyle/>
          <a:p>
            <a:r>
              <a:rPr lang="en-US" sz="48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Detectio</a:t>
            </a:r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</a:rPr>
              <a:t>n of unmodeled CWs using a Transfer Learning approach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B3AD8F-FC2C-4CDF-ACF4-547F3C3772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509657" y="6481532"/>
            <a:ext cx="3881507" cy="376468"/>
          </a:xfrm>
        </p:spPr>
        <p:txBody>
          <a:bodyPr>
            <a:normAutofit/>
          </a:bodyPr>
          <a:lstStyle/>
          <a:p>
            <a:r>
              <a:rPr lang="en-US" sz="1800" dirty="0"/>
              <a:t>Hannover, Jun 20</a:t>
            </a:r>
            <a:r>
              <a:rPr lang="en-US" sz="1800" baseline="30000" dirty="0"/>
              <a:t>th</a:t>
            </a:r>
            <a:r>
              <a:rPr lang="en-US" sz="1800" dirty="0"/>
              <a:t> 2024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157A8A1-FF8A-33DF-9194-2F26CDD90525}"/>
              </a:ext>
            </a:extLst>
          </p:cNvPr>
          <p:cNvSpPr txBox="1">
            <a:spLocks/>
          </p:cNvSpPr>
          <p:nvPr/>
        </p:nvSpPr>
        <p:spPr>
          <a:xfrm>
            <a:off x="1524000" y="4137665"/>
            <a:ext cx="9144000" cy="1060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Continuous gravitational waves and neutron stars workshop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C3B3C0-3A35-5FBC-C6DC-66DBF8EC58AA}"/>
              </a:ext>
            </a:extLst>
          </p:cNvPr>
          <p:cNvSpPr txBox="1"/>
          <p:nvPr/>
        </p:nvSpPr>
        <p:spPr>
          <a:xfrm>
            <a:off x="2520288" y="3343484"/>
            <a:ext cx="786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Diego S. Dominguez</a:t>
            </a:r>
            <a:r>
              <a:rPr lang="en-US" dirty="0"/>
              <a:t>*, </a:t>
            </a:r>
            <a:r>
              <a:rPr lang="en-US" dirty="0" err="1"/>
              <a:t>Seiya</a:t>
            </a:r>
            <a:r>
              <a:rPr lang="en-US" dirty="0"/>
              <a:t> </a:t>
            </a:r>
            <a:r>
              <a:rPr lang="en-US" dirty="0" err="1"/>
              <a:t>Sasaoka</a:t>
            </a:r>
            <a:r>
              <a:rPr lang="en-US" dirty="0"/>
              <a:t>, Kentaro </a:t>
            </a:r>
            <a:r>
              <a:rPr lang="en-US" dirty="0" err="1"/>
              <a:t>Somiya</a:t>
            </a:r>
            <a:r>
              <a:rPr lang="en-US" dirty="0"/>
              <a:t> and </a:t>
            </a:r>
            <a:r>
              <a:rPr lang="en-US" dirty="0" err="1"/>
              <a:t>Hirotaka</a:t>
            </a:r>
            <a:r>
              <a:rPr lang="en-US" dirty="0"/>
              <a:t> Takahashi  </a:t>
            </a:r>
            <a:r>
              <a:rPr lang="en-US" dirty="0">
                <a:solidFill>
                  <a:schemeClr val="bg1"/>
                </a:solidFill>
              </a:rPr>
              <a:t>G.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443DCDD-110D-D04C-3ACF-6C5297C64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38077" y="5146232"/>
            <a:ext cx="2715845" cy="53226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ADD89A7-7CDC-0AD1-0535-69F3EB0AAC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2078" y="5157469"/>
            <a:ext cx="1343404" cy="555952"/>
          </a:xfrm>
          <a:prstGeom prst="rect">
            <a:avLst/>
          </a:prstGeom>
        </p:spPr>
      </p:pic>
      <p:pic>
        <p:nvPicPr>
          <p:cNvPr id="10" name="Picture 9" descr="A white silhouette of a turtle&#10;&#10;Description automatically generated">
            <a:extLst>
              <a:ext uri="{FF2B5EF4-FFF2-40B4-BE49-F238E27FC236}">
                <a16:creationId xmlns:a16="http://schemas.microsoft.com/office/drawing/2014/main" id="{86944F50-C14C-94A8-B568-35BAD49444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320" y="5034887"/>
            <a:ext cx="1052643" cy="7042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71DCEC-510B-0041-EF76-7AB1D4647D99}"/>
              </a:ext>
            </a:extLst>
          </p:cNvPr>
          <p:cNvSpPr txBox="1"/>
          <p:nvPr/>
        </p:nvSpPr>
        <p:spPr>
          <a:xfrm>
            <a:off x="9673703" y="5196039"/>
            <a:ext cx="1685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8E8E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Somiya</a:t>
            </a:r>
            <a:r>
              <a:rPr lang="en-US" b="1" dirty="0">
                <a:solidFill>
                  <a:srgbClr val="8E8E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Lab.</a:t>
            </a:r>
          </a:p>
        </p:txBody>
      </p:sp>
    </p:spTree>
    <p:extLst>
      <p:ext uri="{BB962C8B-B14F-4D97-AF65-F5344CB8AC3E}">
        <p14:creationId xmlns:p14="http://schemas.microsoft.com/office/powerpoint/2010/main" val="3683206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29990E6-F80F-CA94-43B9-1C8683CD46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5005"/>
          <a:stretch/>
        </p:blipFill>
        <p:spPr>
          <a:xfrm>
            <a:off x="6232463" y="2383866"/>
            <a:ext cx="4391025" cy="313068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0DDC2C-D69D-FB39-FB25-B878674B2700}"/>
              </a:ext>
            </a:extLst>
          </p:cNvPr>
          <p:cNvSpPr/>
          <p:nvPr/>
        </p:nvSpPr>
        <p:spPr>
          <a:xfrm>
            <a:off x="0" y="6436910"/>
            <a:ext cx="12192000" cy="42108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4B5780-CBA0-8BAF-A274-B2782B9C6890}"/>
              </a:ext>
            </a:extLst>
          </p:cNvPr>
          <p:cNvSpPr/>
          <p:nvPr/>
        </p:nvSpPr>
        <p:spPr>
          <a:xfrm>
            <a:off x="0" y="688031"/>
            <a:ext cx="12192000" cy="51382"/>
          </a:xfrm>
          <a:prstGeom prst="rect">
            <a:avLst/>
          </a:prstGeom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EEB990-4D0C-6524-B396-56B7784C8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254" y="-293087"/>
            <a:ext cx="417349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Training and validation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FDDB5C-9080-C756-AAFB-D96193B97E51}"/>
              </a:ext>
            </a:extLst>
          </p:cNvPr>
          <p:cNvSpPr txBox="1">
            <a:spLocks/>
          </p:cNvSpPr>
          <p:nvPr/>
        </p:nvSpPr>
        <p:spPr>
          <a:xfrm>
            <a:off x="6532497" y="1296814"/>
            <a:ext cx="4963735" cy="4582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6999B1F0-66D1-021F-46EF-F035E304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143" y="6464891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20/6/2024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6AFE02F-5696-9287-0B2F-7CC9E9C45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7182" y="6464891"/>
            <a:ext cx="5057633" cy="365125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Detection of unmodeled CWs using a Transfer Learning approach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5AFE677-6251-4170-3362-4DAEA434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8397" y="6464891"/>
            <a:ext cx="2743200" cy="365125"/>
          </a:xfrm>
        </p:spPr>
        <p:txBody>
          <a:bodyPr/>
          <a:lstStyle/>
          <a:p>
            <a:fld id="{087C2326-E457-47DB-9663-F37300935455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B083C23-4F94-3C0D-EE77-4930D035A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143" y="57702"/>
            <a:ext cx="2715845" cy="53226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34AEF80-706F-A615-22EB-53A7A006B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48453" y="57702"/>
            <a:ext cx="1343404" cy="55595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7BC90B6-FBE9-AE54-3D9B-9A4B8DCF33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705" t="4888" r="9170"/>
          <a:stretch/>
        </p:blipFill>
        <p:spPr>
          <a:xfrm>
            <a:off x="1147981" y="2386677"/>
            <a:ext cx="4100188" cy="328406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2B5D684-A704-90D6-A60C-F603650D5D53}"/>
                  </a:ext>
                </a:extLst>
              </p:cNvPr>
              <p:cNvSpPr txBox="1"/>
              <p:nvPr/>
            </p:nvSpPr>
            <p:spPr>
              <a:xfrm>
                <a:off x="622300" y="1106853"/>
                <a:ext cx="4173490" cy="1110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 To ensure effective training: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Hyperparameter tuning with </a:t>
                </a:r>
                <a:r>
                  <a:rPr lang="en-US" sz="1600" dirty="0" err="1"/>
                  <a:t>Optuna</a:t>
                </a:r>
                <a:endParaRPr lang="en-US" sz="16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L2 regularization with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endParaRPr lang="en-US" sz="1600" b="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Early stopping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2B5D684-A704-90D6-A60C-F603650D5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00" y="1106853"/>
                <a:ext cx="4173490" cy="1110817"/>
              </a:xfrm>
              <a:prstGeom prst="rect">
                <a:avLst/>
              </a:prstGeom>
              <a:blipFill>
                <a:blip r:embed="rId11"/>
                <a:stretch>
                  <a:fillRect t="-3297" b="-6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E4FADEE0-ADE6-8F15-D371-C6EDFD44BD05}"/>
              </a:ext>
            </a:extLst>
          </p:cNvPr>
          <p:cNvSpPr txBox="1"/>
          <p:nvPr/>
        </p:nvSpPr>
        <p:spPr>
          <a:xfrm>
            <a:off x="5789031" y="1381783"/>
            <a:ext cx="41734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Loss function: cross entropy</a:t>
            </a:r>
          </a:p>
          <a:p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60020A9-C442-B381-5432-3F30D5B35D66}"/>
              </a:ext>
            </a:extLst>
          </p:cNvPr>
          <p:cNvGrpSpPr/>
          <p:nvPr/>
        </p:nvGrpSpPr>
        <p:grpSpPr>
          <a:xfrm>
            <a:off x="8405704" y="905073"/>
            <a:ext cx="2838389" cy="1387443"/>
            <a:chOff x="3478281" y="1911731"/>
            <a:chExt cx="2838389" cy="1387443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E62EAB07-600F-0338-1BEE-026480B1F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478281" y="2292047"/>
              <a:ext cx="2008119" cy="626811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6F12815-5008-F609-1051-DD4471162F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5574" y="2193916"/>
              <a:ext cx="113391" cy="2635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17BD73C-1B44-E3ED-9A85-E4B369A30216}"/>
                </a:ext>
              </a:extLst>
            </p:cNvPr>
            <p:cNvSpPr txBox="1"/>
            <p:nvPr/>
          </p:nvSpPr>
          <p:spPr>
            <a:xfrm>
              <a:off x="4785574" y="1911731"/>
              <a:ext cx="14668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True label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A2264F5-45D7-CD7A-911F-8EB8CBADF124}"/>
                </a:ext>
              </a:extLst>
            </p:cNvPr>
            <p:cNvSpPr txBox="1"/>
            <p:nvPr/>
          </p:nvSpPr>
          <p:spPr>
            <a:xfrm>
              <a:off x="4849820" y="3022175"/>
              <a:ext cx="14668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Model’s prediction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69065E0-2CF5-FAA0-392C-A6ED11ABA216}"/>
                </a:ext>
              </a:extLst>
            </p:cNvPr>
            <p:cNvCxnSpPr>
              <a:cxnSpLocks/>
            </p:cNvCxnSpPr>
            <p:nvPr/>
          </p:nvCxnSpPr>
          <p:spPr>
            <a:xfrm>
              <a:off x="5343589" y="2729501"/>
              <a:ext cx="60186" cy="3040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495990B0-C34E-3C67-F74B-DBEE3A7267BE}"/>
              </a:ext>
            </a:extLst>
          </p:cNvPr>
          <p:cNvSpPr/>
          <p:nvPr/>
        </p:nvSpPr>
        <p:spPr>
          <a:xfrm>
            <a:off x="2311979" y="4666615"/>
            <a:ext cx="259307" cy="225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8361A04-45A2-C626-B5DB-4E688CAE7C43}"/>
              </a:ext>
            </a:extLst>
          </p:cNvPr>
          <p:cNvSpPr/>
          <p:nvPr/>
        </p:nvSpPr>
        <p:spPr>
          <a:xfrm>
            <a:off x="2753316" y="4088114"/>
            <a:ext cx="259307" cy="225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DC9F02-8FC9-6AA2-DA72-482600AAB42E}"/>
              </a:ext>
            </a:extLst>
          </p:cNvPr>
          <p:cNvSpPr/>
          <p:nvPr/>
        </p:nvSpPr>
        <p:spPr>
          <a:xfrm>
            <a:off x="4481801" y="3975520"/>
            <a:ext cx="259307" cy="225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B24B700-3D2F-F547-FE86-920D0E79D87E}"/>
              </a:ext>
            </a:extLst>
          </p:cNvPr>
          <p:cNvSpPr/>
          <p:nvPr/>
        </p:nvSpPr>
        <p:spPr>
          <a:xfrm>
            <a:off x="4127131" y="4554021"/>
            <a:ext cx="259307" cy="225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719E3CF-5A35-5066-BC1E-CDDC000A0846}"/>
              </a:ext>
            </a:extLst>
          </p:cNvPr>
          <p:cNvSpPr/>
          <p:nvPr/>
        </p:nvSpPr>
        <p:spPr>
          <a:xfrm>
            <a:off x="4705763" y="2719083"/>
            <a:ext cx="259307" cy="225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988CAC4-47EC-CF17-5ECC-0DEBE7ED2046}"/>
              </a:ext>
            </a:extLst>
          </p:cNvPr>
          <p:cNvSpPr/>
          <p:nvPr/>
        </p:nvSpPr>
        <p:spPr>
          <a:xfrm>
            <a:off x="7155228" y="3780958"/>
            <a:ext cx="259307" cy="225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4014F83-380C-F65E-1214-680459ACBEA5}"/>
              </a:ext>
            </a:extLst>
          </p:cNvPr>
          <p:cNvSpPr/>
          <p:nvPr/>
        </p:nvSpPr>
        <p:spPr>
          <a:xfrm>
            <a:off x="8028347" y="3957894"/>
            <a:ext cx="259307" cy="225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298F075-8EFD-ACB0-7ADC-4DDC69C19949}"/>
              </a:ext>
            </a:extLst>
          </p:cNvPr>
          <p:cNvSpPr/>
          <p:nvPr/>
        </p:nvSpPr>
        <p:spPr>
          <a:xfrm>
            <a:off x="9247162" y="4300248"/>
            <a:ext cx="259307" cy="225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DF14EEA-4FF0-19CE-1240-678179187C30}"/>
              </a:ext>
            </a:extLst>
          </p:cNvPr>
          <p:cNvSpPr/>
          <p:nvPr/>
        </p:nvSpPr>
        <p:spPr>
          <a:xfrm>
            <a:off x="9640038" y="4306924"/>
            <a:ext cx="259307" cy="225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EF89AE5-E075-40F0-F486-CED8D57DE98E}"/>
              </a:ext>
            </a:extLst>
          </p:cNvPr>
          <p:cNvSpPr txBox="1"/>
          <p:nvPr/>
        </p:nvSpPr>
        <p:spPr>
          <a:xfrm>
            <a:off x="958477" y="5793250"/>
            <a:ext cx="94879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Software and Hardware: </a:t>
            </a:r>
            <a:r>
              <a:rPr lang="en-US" sz="1600" dirty="0" err="1"/>
              <a:t>Pytorch</a:t>
            </a:r>
            <a:r>
              <a:rPr lang="en-US" sz="1600" dirty="0"/>
              <a:t> 2.0 implementation / 16 GB NVIDIA TESLA V-100 GPU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37CC508-45E5-D7BA-E6EA-AD246C04F5F1}"/>
                  </a:ext>
                </a:extLst>
              </p:cNvPr>
              <p:cNvSpPr txBox="1"/>
              <p:nvPr/>
            </p:nvSpPr>
            <p:spPr>
              <a:xfrm>
                <a:off x="9376816" y="5615971"/>
                <a:ext cx="246952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Training time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∼20.3</m:t>
                    </m:r>
                  </m:oMath>
                </a14:m>
                <a:r>
                  <a:rPr lang="en-US" sz="1200" dirty="0"/>
                  <a:t> hours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37CC508-45E5-D7BA-E6EA-AD246C04F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6816" y="5615971"/>
                <a:ext cx="2469520" cy="55399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8E7A683D-D927-8135-C022-E0C0F911379B}"/>
              </a:ext>
            </a:extLst>
          </p:cNvPr>
          <p:cNvSpPr/>
          <p:nvPr/>
        </p:nvSpPr>
        <p:spPr>
          <a:xfrm>
            <a:off x="1691341" y="3949208"/>
            <a:ext cx="259307" cy="22518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873A91-19BB-93A6-9594-6827E0C77D13}"/>
              </a:ext>
            </a:extLst>
          </p:cNvPr>
          <p:cNvSpPr/>
          <p:nvPr/>
        </p:nvSpPr>
        <p:spPr>
          <a:xfrm>
            <a:off x="6805124" y="3588162"/>
            <a:ext cx="259307" cy="22518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0DDC2C-D69D-FB39-FB25-B878674B2700}"/>
              </a:ext>
            </a:extLst>
          </p:cNvPr>
          <p:cNvSpPr/>
          <p:nvPr/>
        </p:nvSpPr>
        <p:spPr>
          <a:xfrm>
            <a:off x="0" y="6436910"/>
            <a:ext cx="12192000" cy="42108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4B5780-CBA0-8BAF-A274-B2782B9C6890}"/>
              </a:ext>
            </a:extLst>
          </p:cNvPr>
          <p:cNvSpPr/>
          <p:nvPr/>
        </p:nvSpPr>
        <p:spPr>
          <a:xfrm>
            <a:off x="0" y="688031"/>
            <a:ext cx="12192000" cy="51382"/>
          </a:xfrm>
          <a:prstGeom prst="rect">
            <a:avLst/>
          </a:prstGeom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EEB990-4D0C-6524-B396-56B7784C8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6" y="-254143"/>
            <a:ext cx="5796662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Performance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FDDB5C-9080-C756-AAFB-D96193B97E51}"/>
              </a:ext>
            </a:extLst>
          </p:cNvPr>
          <p:cNvSpPr txBox="1">
            <a:spLocks/>
          </p:cNvSpPr>
          <p:nvPr/>
        </p:nvSpPr>
        <p:spPr>
          <a:xfrm>
            <a:off x="6532497" y="1296814"/>
            <a:ext cx="4963735" cy="4582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6999B1F0-66D1-021F-46EF-F035E304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143" y="6464891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20/6/2024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6AFE02F-5696-9287-0B2F-7CC9E9C45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7182" y="6464891"/>
            <a:ext cx="5057633" cy="365125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Detection of unmodeled CWs using a Transfer Learning approach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5AFE677-6251-4170-3362-4DAEA434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8397" y="6464891"/>
            <a:ext cx="2743200" cy="365125"/>
          </a:xfrm>
        </p:spPr>
        <p:txBody>
          <a:bodyPr/>
          <a:lstStyle/>
          <a:p>
            <a:fld id="{087C2326-E457-47DB-9663-F37300935455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B083C23-4F94-3C0D-EE77-4930D035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43" y="57702"/>
            <a:ext cx="2715845" cy="53226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34AEF80-706F-A615-22EB-53A7A006B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8453" y="57702"/>
            <a:ext cx="1343404" cy="5559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FAF3E93-0BBE-FF47-0587-004684D0B427}"/>
              </a:ext>
            </a:extLst>
          </p:cNvPr>
          <p:cNvSpPr txBox="1"/>
          <p:nvPr/>
        </p:nvSpPr>
        <p:spPr>
          <a:xfrm>
            <a:off x="1611348" y="813790"/>
            <a:ext cx="2299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Gaussian Noise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2A6DEA-CE0B-17DB-1672-4330C4DC8F1F}"/>
              </a:ext>
            </a:extLst>
          </p:cNvPr>
          <p:cNvSpPr txBox="1"/>
          <p:nvPr/>
        </p:nvSpPr>
        <p:spPr>
          <a:xfrm>
            <a:off x="5012798" y="813790"/>
            <a:ext cx="2299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Real detector noise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34497C-4F82-7F8A-5750-C5F8BACF68DF}"/>
              </a:ext>
            </a:extLst>
          </p:cNvPr>
          <p:cNvCxnSpPr>
            <a:cxnSpLocks/>
          </p:cNvCxnSpPr>
          <p:nvPr/>
        </p:nvCxnSpPr>
        <p:spPr>
          <a:xfrm>
            <a:off x="4067034" y="862400"/>
            <a:ext cx="0" cy="539509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39BECC2-0A7F-FFC3-ECF0-B047758317ED}"/>
              </a:ext>
            </a:extLst>
          </p:cNvPr>
          <p:cNvSpPr txBox="1"/>
          <p:nvPr/>
        </p:nvSpPr>
        <p:spPr>
          <a:xfrm>
            <a:off x="7804564" y="1265706"/>
            <a:ext cx="4036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We compared </a:t>
            </a:r>
            <a:r>
              <a:rPr lang="en-US" sz="1600" b="1" dirty="0">
                <a:solidFill>
                  <a:srgbClr val="FF0000"/>
                </a:solidFill>
              </a:rPr>
              <a:t>Gauss </a:t>
            </a:r>
            <a:r>
              <a:rPr lang="en-US" sz="1600" b="1" dirty="0" err="1">
                <a:solidFill>
                  <a:srgbClr val="FF0000"/>
                </a:solidFill>
              </a:rPr>
              <a:t>ResNeXt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and </a:t>
            </a:r>
            <a:r>
              <a:rPr lang="en-US" sz="1600" b="1" dirty="0">
                <a:solidFill>
                  <a:srgbClr val="3030FF"/>
                </a:solidFill>
              </a:rPr>
              <a:t>O3 </a:t>
            </a:r>
            <a:r>
              <a:rPr lang="en-US" sz="1600" b="1" dirty="0" err="1">
                <a:solidFill>
                  <a:srgbClr val="3030FF"/>
                </a:solidFill>
              </a:rPr>
              <a:t>ResNeXt</a:t>
            </a:r>
            <a:r>
              <a:rPr lang="en-US" sz="1600" b="1" dirty="0">
                <a:solidFill>
                  <a:srgbClr val="3030FF"/>
                </a:solidFill>
              </a:rPr>
              <a:t> </a:t>
            </a:r>
            <a:r>
              <a:rPr lang="en-US" sz="1600" dirty="0"/>
              <a:t>against the </a:t>
            </a:r>
            <a:r>
              <a:rPr lang="en-US" sz="1600" b="1" dirty="0">
                <a:solidFill>
                  <a:srgbClr val="008000"/>
                </a:solidFill>
              </a:rPr>
              <a:t>SOAP CW¹ </a:t>
            </a:r>
            <a:r>
              <a:rPr lang="en-US" sz="1600" dirty="0"/>
              <a:t>pipeline (</a:t>
            </a:r>
            <a:r>
              <a:rPr lang="en-US" sz="1600" dirty="0" err="1"/>
              <a:t>vitmap</a:t>
            </a:r>
            <a:r>
              <a:rPr lang="en-US" sz="1600" dirty="0"/>
              <a:t>) and Matched-Filtering (WEAVE)</a:t>
            </a:r>
          </a:p>
        </p:txBody>
      </p:sp>
      <p:pic>
        <p:nvPicPr>
          <p:cNvPr id="28" name="Content Placeholder 12">
            <a:extLst>
              <a:ext uri="{FF2B5EF4-FFF2-40B4-BE49-F238E27FC236}">
                <a16:creationId xmlns:a16="http://schemas.microsoft.com/office/drawing/2014/main" id="{7176573D-D4C3-CEA2-E3FA-05414C9F0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38397" y="3385315"/>
            <a:ext cx="1099782" cy="488792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873E4A5-D3CC-C778-2C78-4CE55EEBD767}"/>
                  </a:ext>
                </a:extLst>
              </p:cNvPr>
              <p:cNvSpPr txBox="1"/>
              <p:nvPr/>
            </p:nvSpPr>
            <p:spPr>
              <a:xfrm>
                <a:off x="7797694" y="2334401"/>
                <a:ext cx="403639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Our two metrics are the </a:t>
                </a:r>
                <a:r>
                  <a:rPr lang="en-US" sz="1600" b="1" dirty="0"/>
                  <a:t>SNR</a:t>
                </a:r>
                <a:r>
                  <a:rPr lang="en-US" sz="1600" dirty="0"/>
                  <a:t> and </a:t>
                </a:r>
                <a:r>
                  <a:rPr lang="en-US" sz="1600" b="1" dirty="0"/>
                  <a:t>sensitivity depth</a:t>
                </a:r>
                <a:r>
                  <a:rPr lang="en-US" sz="1600" dirty="0"/>
                  <a:t> (at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fa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=1%</m:t>
                    </m:r>
                  </m:oMath>
                </a14:m>
                <a:r>
                  <a:rPr lang="en-US" sz="1600" dirty="0"/>
                  <a:t>) for which we attain a 90% efficiency of detection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873E4A5-D3CC-C778-2C78-4CE55EEBD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7694" y="2334401"/>
                <a:ext cx="4036392" cy="830997"/>
              </a:xfrm>
              <a:prstGeom prst="rect">
                <a:avLst/>
              </a:prstGeom>
              <a:blipFill>
                <a:blip r:embed="rId18"/>
                <a:stretch>
                  <a:fillRect l="-755" t="-220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phic 6">
            <a:extLst>
              <a:ext uri="{FF2B5EF4-FFF2-40B4-BE49-F238E27FC236}">
                <a16:creationId xmlns:a16="http://schemas.microsoft.com/office/drawing/2014/main" id="{0DFBD773-B465-39BD-4010-77A1272BE3D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38469" y="3897782"/>
            <a:ext cx="3395691" cy="251114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F7C3F3C-F27A-A68E-8B58-A1C9CC32A25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38470" y="1211226"/>
            <a:ext cx="3358754" cy="257317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35352CEB-3377-4A8C-C0C2-D8B094E2C20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223074" y="3874107"/>
            <a:ext cx="3395690" cy="251114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F8347A47-BE67-3A0A-1B82-D2004FA129A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234101" y="1236899"/>
            <a:ext cx="3279236" cy="254259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C751D33-E4E1-0635-BEE7-BB5A77C16E6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774803" y="3994817"/>
            <a:ext cx="4036392" cy="1471345"/>
          </a:xfrm>
          <a:prstGeom prst="rect">
            <a:avLst/>
          </a:prstGeom>
        </p:spPr>
      </p:pic>
      <p:sp>
        <p:nvSpPr>
          <p:cNvPr id="36" name="TextBox 35">
            <a:hlinkClick r:id="rId28"/>
            <a:extLst>
              <a:ext uri="{FF2B5EF4-FFF2-40B4-BE49-F238E27FC236}">
                <a16:creationId xmlns:a16="http://schemas.microsoft.com/office/drawing/2014/main" id="{2AFD1426-D4F4-BA54-4A94-860CA6D96188}"/>
              </a:ext>
            </a:extLst>
          </p:cNvPr>
          <p:cNvSpPr txBox="1"/>
          <p:nvPr/>
        </p:nvSpPr>
        <p:spPr>
          <a:xfrm>
            <a:off x="7797694" y="5961115"/>
            <a:ext cx="4036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>
                <a:solidFill>
                  <a:srgbClr val="0070C0"/>
                </a:solidFill>
              </a:rPr>
              <a:t>[1] J. Bayley et al, Phys. Rev. D. 102 083024 (2020)</a:t>
            </a:r>
          </a:p>
        </p:txBody>
      </p:sp>
    </p:spTree>
    <p:extLst>
      <p:ext uri="{BB962C8B-B14F-4D97-AF65-F5344CB8AC3E}">
        <p14:creationId xmlns:p14="http://schemas.microsoft.com/office/powerpoint/2010/main" val="2682670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0DDC2C-D69D-FB39-FB25-B878674B2700}"/>
              </a:ext>
            </a:extLst>
          </p:cNvPr>
          <p:cNvSpPr/>
          <p:nvPr/>
        </p:nvSpPr>
        <p:spPr>
          <a:xfrm>
            <a:off x="0" y="6436910"/>
            <a:ext cx="12192000" cy="42108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4B5780-CBA0-8BAF-A274-B2782B9C6890}"/>
              </a:ext>
            </a:extLst>
          </p:cNvPr>
          <p:cNvSpPr/>
          <p:nvPr/>
        </p:nvSpPr>
        <p:spPr>
          <a:xfrm>
            <a:off x="0" y="688031"/>
            <a:ext cx="12192000" cy="51382"/>
          </a:xfrm>
          <a:prstGeom prst="rect">
            <a:avLst/>
          </a:prstGeom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EEB990-4D0C-6524-B396-56B7784C8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6" y="-254143"/>
            <a:ext cx="5796662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Detection Efficiency – Targeted search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FDDB5C-9080-C756-AAFB-D96193B97E51}"/>
              </a:ext>
            </a:extLst>
          </p:cNvPr>
          <p:cNvSpPr txBox="1">
            <a:spLocks/>
          </p:cNvSpPr>
          <p:nvPr/>
        </p:nvSpPr>
        <p:spPr>
          <a:xfrm>
            <a:off x="6532497" y="1296814"/>
            <a:ext cx="4963735" cy="4582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6999B1F0-66D1-021F-46EF-F035E304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143" y="6464891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20/6/2024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6AFE02F-5696-9287-0B2F-7CC9E9C45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7182" y="6464891"/>
            <a:ext cx="5057633" cy="365125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Detection of unmodeled CWs using a Transfer Learning approach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5AFE677-6251-4170-3362-4DAEA434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8397" y="6464891"/>
            <a:ext cx="2743200" cy="365125"/>
          </a:xfrm>
        </p:spPr>
        <p:txBody>
          <a:bodyPr/>
          <a:lstStyle/>
          <a:p>
            <a:fld id="{087C2326-E457-47DB-9663-F37300935455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B083C23-4F94-3C0D-EE77-4930D035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43" y="57702"/>
            <a:ext cx="2715845" cy="53226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34AEF80-706F-A615-22EB-53A7A006B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8453" y="57702"/>
            <a:ext cx="1343404" cy="55595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47E7DB8-938F-80D8-1522-9545AEDA2C62}"/>
                  </a:ext>
                </a:extLst>
              </p:cNvPr>
              <p:cNvSpPr txBox="1"/>
              <p:nvPr/>
            </p:nvSpPr>
            <p:spPr>
              <a:xfrm>
                <a:off x="1238990" y="2162042"/>
                <a:ext cx="4095010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As a test benchmark, we compare O3 </a:t>
                </a:r>
                <a:r>
                  <a:rPr lang="en-US" dirty="0" err="1"/>
                  <a:t>ResNeXt</a:t>
                </a:r>
                <a:r>
                  <a:rPr lang="en-US" dirty="0"/>
                  <a:t> performance against matched filtering for the Cas A remnant with a strain 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−24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Results comparable to matched-filtering</a:t>
                </a: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47E7DB8-938F-80D8-1522-9545AEDA2C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990" y="2162042"/>
                <a:ext cx="4095010" cy="2031325"/>
              </a:xfrm>
              <a:prstGeom prst="rect">
                <a:avLst/>
              </a:prstGeom>
              <a:blipFill>
                <a:blip r:embed="rId7"/>
                <a:stretch>
                  <a:fillRect l="-893" t="-1802" r="-2232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4">
            <a:extLst>
              <a:ext uri="{FF2B5EF4-FFF2-40B4-BE49-F238E27FC236}">
                <a16:creationId xmlns:a16="http://schemas.microsoft.com/office/drawing/2014/main" id="{3BD4674E-CCAE-9B55-EB0F-606FCFB8FD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58827" y="1296813"/>
            <a:ext cx="5395399" cy="404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06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0DDC2C-D69D-FB39-FB25-B878674B2700}"/>
              </a:ext>
            </a:extLst>
          </p:cNvPr>
          <p:cNvSpPr/>
          <p:nvPr/>
        </p:nvSpPr>
        <p:spPr>
          <a:xfrm>
            <a:off x="0" y="6436910"/>
            <a:ext cx="12192000" cy="42108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4B5780-CBA0-8BAF-A274-B2782B9C6890}"/>
              </a:ext>
            </a:extLst>
          </p:cNvPr>
          <p:cNvSpPr/>
          <p:nvPr/>
        </p:nvSpPr>
        <p:spPr>
          <a:xfrm>
            <a:off x="0" y="688031"/>
            <a:ext cx="12192000" cy="51382"/>
          </a:xfrm>
          <a:prstGeom prst="rect">
            <a:avLst/>
          </a:prstGeom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EEB990-4D0C-6524-B396-56B7784C8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041" y="-267826"/>
            <a:ext cx="6482912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Summary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FDDB5C-9080-C756-AAFB-D96193B97E51}"/>
              </a:ext>
            </a:extLst>
          </p:cNvPr>
          <p:cNvSpPr txBox="1">
            <a:spLocks/>
          </p:cNvSpPr>
          <p:nvPr/>
        </p:nvSpPr>
        <p:spPr>
          <a:xfrm>
            <a:off x="6532497" y="1296814"/>
            <a:ext cx="4963735" cy="4582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6999B1F0-66D1-021F-46EF-F035E304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143" y="6464891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20/6/2024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6AFE02F-5696-9287-0B2F-7CC9E9C45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7182" y="6464891"/>
            <a:ext cx="5057633" cy="365125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Detection of unmodeled CWs using a Transfer Learning approach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5AFE677-6251-4170-3362-4DAEA434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8397" y="6464891"/>
            <a:ext cx="2743200" cy="365125"/>
          </a:xfrm>
        </p:spPr>
        <p:txBody>
          <a:bodyPr/>
          <a:lstStyle/>
          <a:p>
            <a:fld id="{087C2326-E457-47DB-9663-F37300935455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B083C23-4F94-3C0D-EE77-4930D035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43" y="57702"/>
            <a:ext cx="2715845" cy="53226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34AEF80-706F-A615-22EB-53A7A006B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8453" y="57702"/>
            <a:ext cx="1343404" cy="55595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E71C37-B069-6B46-47A2-EE25B5D3A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475058"/>
            <a:ext cx="10515600" cy="2565640"/>
          </a:xfrm>
        </p:spPr>
        <p:txBody>
          <a:bodyPr>
            <a:normAutofit/>
          </a:bodyPr>
          <a:lstStyle/>
          <a:p>
            <a:r>
              <a:rPr lang="en-US" sz="2000" dirty="0"/>
              <a:t>Transfer learning is a good alternative to train deeper models in less time</a:t>
            </a:r>
          </a:p>
          <a:p>
            <a:r>
              <a:rPr lang="en-US" sz="2000" dirty="0"/>
              <a:t>We developed binary classifier CNNs, </a:t>
            </a:r>
            <a:r>
              <a:rPr lang="en-US" sz="2000" b="1" dirty="0">
                <a:solidFill>
                  <a:srgbClr val="FF0000"/>
                </a:solidFill>
              </a:rPr>
              <a:t>Gauss </a:t>
            </a:r>
            <a:r>
              <a:rPr lang="en-US" sz="2000" b="1" dirty="0" err="1">
                <a:solidFill>
                  <a:srgbClr val="FF0000"/>
                </a:solidFill>
              </a:rPr>
              <a:t>ResNeXt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and </a:t>
            </a:r>
            <a:r>
              <a:rPr lang="en-US" sz="2000" b="1" dirty="0">
                <a:solidFill>
                  <a:srgbClr val="3030FF"/>
                </a:solidFill>
              </a:rPr>
              <a:t>O3 </a:t>
            </a:r>
            <a:r>
              <a:rPr lang="en-US" sz="2000" b="1" dirty="0" err="1">
                <a:solidFill>
                  <a:srgbClr val="3030FF"/>
                </a:solidFill>
              </a:rPr>
              <a:t>ResNeXt</a:t>
            </a:r>
            <a:r>
              <a:rPr lang="en-US" sz="2000" dirty="0"/>
              <a:t>, using transfer learning to detect continuous wave (CW) signals in Gaussian and real detector noise.</a:t>
            </a:r>
          </a:p>
          <a:p>
            <a:r>
              <a:rPr lang="en-US" sz="2000" dirty="0"/>
              <a:t>Both models achieved detection sensitivities close to matched-filtering for short observation periods (approximately 4.66 days).</a:t>
            </a:r>
          </a:p>
          <a:p>
            <a:r>
              <a:rPr lang="en-US" sz="2000" dirty="0"/>
              <a:t>Gauss </a:t>
            </a:r>
            <a:r>
              <a:rPr lang="en-US" sz="2000" dirty="0" err="1"/>
              <a:t>ResNeXt</a:t>
            </a:r>
            <a:r>
              <a:rPr lang="en-US" sz="2000" dirty="0"/>
              <a:t> and O3 </a:t>
            </a:r>
            <a:r>
              <a:rPr lang="en-US" sz="2000" dirty="0" err="1"/>
              <a:t>ResNeXt</a:t>
            </a:r>
            <a:r>
              <a:rPr lang="en-US" sz="2000" dirty="0"/>
              <a:t> showed strong detection capabilities in their respective noise environments but had poor generalization to other noise types.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A853EE-66EF-D323-E24B-526238C3EAF1}"/>
              </a:ext>
            </a:extLst>
          </p:cNvPr>
          <p:cNvSpPr txBox="1"/>
          <p:nvPr/>
        </p:nvSpPr>
        <p:spPr>
          <a:xfrm>
            <a:off x="963213" y="4458019"/>
            <a:ext cx="10265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Future Work: </a:t>
            </a:r>
            <a:r>
              <a:rPr lang="en-US" sz="1800" dirty="0"/>
              <a:t>Generalization to longer spectrograms… Bayesian approach or even more DL!</a:t>
            </a:r>
          </a:p>
        </p:txBody>
      </p:sp>
    </p:spTree>
    <p:extLst>
      <p:ext uri="{BB962C8B-B14F-4D97-AF65-F5344CB8AC3E}">
        <p14:creationId xmlns:p14="http://schemas.microsoft.com/office/powerpoint/2010/main" val="1973441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0DDC2C-D69D-FB39-FB25-B878674B2700}"/>
              </a:ext>
            </a:extLst>
          </p:cNvPr>
          <p:cNvSpPr/>
          <p:nvPr/>
        </p:nvSpPr>
        <p:spPr>
          <a:xfrm>
            <a:off x="0" y="6436910"/>
            <a:ext cx="12192000" cy="42108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4B5780-CBA0-8BAF-A274-B2782B9C6890}"/>
              </a:ext>
            </a:extLst>
          </p:cNvPr>
          <p:cNvSpPr/>
          <p:nvPr/>
        </p:nvSpPr>
        <p:spPr>
          <a:xfrm>
            <a:off x="0" y="688031"/>
            <a:ext cx="12192000" cy="51382"/>
          </a:xfrm>
          <a:prstGeom prst="rect">
            <a:avLst/>
          </a:prstGeom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EEB990-4D0C-6524-B396-56B7784C8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254" y="-293087"/>
            <a:ext cx="417349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Today’s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8396C-0C0C-8E46-1E92-B158112D1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6970" y="1324795"/>
            <a:ext cx="7778055" cy="4582696"/>
          </a:xfrm>
        </p:spPr>
        <p:txBody>
          <a:bodyPr>
            <a:normAutofit/>
          </a:bodyPr>
          <a:lstStyle/>
          <a:p>
            <a:pPr algn="r"/>
            <a:r>
              <a:rPr lang="en-US" sz="2000" dirty="0"/>
              <a:t>Introduction…………….………………………………………………….……..……………….2</a:t>
            </a:r>
          </a:p>
          <a:p>
            <a:pPr algn="r"/>
            <a:r>
              <a:rPr lang="en-US" sz="2000" dirty="0"/>
              <a:t>Motivation and objectives……..................................................................3</a:t>
            </a:r>
          </a:p>
          <a:p>
            <a:pPr algn="r"/>
            <a:r>
              <a:rPr lang="en-US" sz="2000" dirty="0"/>
              <a:t>Deep Learning basics……………………………….………………………………………….4</a:t>
            </a:r>
          </a:p>
          <a:p>
            <a:pPr algn="r"/>
            <a:r>
              <a:rPr lang="en-US" sz="2000" dirty="0"/>
              <a:t>Transfer Learning…….……………………………….………………………………………….5</a:t>
            </a:r>
          </a:p>
          <a:p>
            <a:pPr algn="r"/>
            <a:r>
              <a:rPr lang="en-US" sz="2000" dirty="0"/>
              <a:t>ResNeXt50……………………………….………………………………………………………….6</a:t>
            </a:r>
          </a:p>
          <a:p>
            <a:pPr algn="r"/>
            <a:r>
              <a:rPr lang="en-US" sz="2000" dirty="0"/>
              <a:t>Input Data…………………………….……………………………………………………………..7</a:t>
            </a:r>
          </a:p>
          <a:p>
            <a:pPr algn="r"/>
            <a:r>
              <a:rPr lang="en-US" sz="2000" dirty="0"/>
              <a:t>Network architecture……………………………….………………………………………….8</a:t>
            </a:r>
          </a:p>
          <a:p>
            <a:pPr algn="r"/>
            <a:r>
              <a:rPr lang="en-US" sz="2000" dirty="0"/>
              <a:t>Training and Validation…....…………….………………………….………………………..9</a:t>
            </a:r>
          </a:p>
          <a:p>
            <a:pPr algn="r"/>
            <a:r>
              <a:rPr lang="en-US" sz="2000" dirty="0"/>
              <a:t>Performance…………………………………………………….………………………..…..…10</a:t>
            </a:r>
          </a:p>
          <a:p>
            <a:pPr algn="r"/>
            <a:r>
              <a:rPr lang="en-US" sz="2000" dirty="0"/>
              <a:t>Detection efficiency – Targeted search.…………………………………..…………11</a:t>
            </a:r>
          </a:p>
          <a:p>
            <a:pPr algn="r"/>
            <a:r>
              <a:rPr lang="en-US" sz="2000" dirty="0"/>
              <a:t>Summary….…………………………………………………………………………….…………12</a:t>
            </a:r>
          </a:p>
          <a:p>
            <a:pPr algn="r"/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FDDB5C-9080-C756-AAFB-D96193B97E51}"/>
              </a:ext>
            </a:extLst>
          </p:cNvPr>
          <p:cNvSpPr txBox="1">
            <a:spLocks/>
          </p:cNvSpPr>
          <p:nvPr/>
        </p:nvSpPr>
        <p:spPr>
          <a:xfrm>
            <a:off x="6532497" y="1296814"/>
            <a:ext cx="4963735" cy="4582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6999B1F0-66D1-021F-46EF-F035E304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143" y="6464891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20/6/2024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6AFE02F-5696-9287-0B2F-7CC9E9C45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7182" y="6464891"/>
            <a:ext cx="5057633" cy="365125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Detection of unmodeled CWs using a Transfer Learning approach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5AFE677-6251-4170-3362-4DAEA434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8397" y="6464891"/>
            <a:ext cx="2743200" cy="365125"/>
          </a:xfrm>
        </p:spPr>
        <p:txBody>
          <a:bodyPr/>
          <a:lstStyle/>
          <a:p>
            <a:fld id="{087C2326-E457-47DB-9663-F37300935455}" type="slidenum">
              <a:rPr lang="en-US" smtClean="0">
                <a:solidFill>
                  <a:schemeClr val="bg1"/>
                </a:solidFill>
              </a:rPr>
              <a:t>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B083C23-4F94-3C0D-EE77-4930D035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43" y="57702"/>
            <a:ext cx="2715845" cy="53226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34AEF80-706F-A615-22EB-53A7A006B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8453" y="57702"/>
            <a:ext cx="1343404" cy="5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32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0DDC2C-D69D-FB39-FB25-B878674B2700}"/>
              </a:ext>
            </a:extLst>
          </p:cNvPr>
          <p:cNvSpPr/>
          <p:nvPr/>
        </p:nvSpPr>
        <p:spPr>
          <a:xfrm>
            <a:off x="0" y="6436910"/>
            <a:ext cx="12192000" cy="42108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4B5780-CBA0-8BAF-A274-B2782B9C6890}"/>
              </a:ext>
            </a:extLst>
          </p:cNvPr>
          <p:cNvSpPr/>
          <p:nvPr/>
        </p:nvSpPr>
        <p:spPr>
          <a:xfrm>
            <a:off x="0" y="688031"/>
            <a:ext cx="12192000" cy="51382"/>
          </a:xfrm>
          <a:prstGeom prst="rect">
            <a:avLst/>
          </a:prstGeom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EEB990-4D0C-6524-B396-56B7784C8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254" y="-293087"/>
            <a:ext cx="417349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Introduction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6999B1F0-66D1-021F-46EF-F035E304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143" y="6464891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20/6/2024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6AFE02F-5696-9287-0B2F-7CC9E9C45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7182" y="6464891"/>
            <a:ext cx="5057633" cy="365125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Detection of unmodeled CWs using a Transfer Learning approach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5AFE677-6251-4170-3362-4DAEA434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8397" y="6464891"/>
            <a:ext cx="2743200" cy="365125"/>
          </a:xfrm>
        </p:spPr>
        <p:txBody>
          <a:bodyPr/>
          <a:lstStyle/>
          <a:p>
            <a:fld id="{087C2326-E457-47DB-9663-F37300935455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B083C23-4F94-3C0D-EE77-4930D035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43" y="57702"/>
            <a:ext cx="2715845" cy="53226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34AEF80-706F-A615-22EB-53A7A006B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8453" y="57702"/>
            <a:ext cx="1343404" cy="55595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AEC3774-089A-AD49-0DE5-2ED289B3A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424" y="1571082"/>
            <a:ext cx="6455659" cy="3623903"/>
          </a:xfrm>
        </p:spPr>
        <p:txBody>
          <a:bodyPr>
            <a:normAutofit/>
          </a:bodyPr>
          <a:lstStyle/>
          <a:p>
            <a:r>
              <a:rPr lang="en-US" sz="1800" dirty="0"/>
              <a:t>Non-axisymmetric neutron stars are expected to emit quasi-monochromatic long-standing continuous waves (CWs).</a:t>
            </a:r>
          </a:p>
          <a:p>
            <a:r>
              <a:rPr lang="en-US" sz="1800" dirty="0"/>
              <a:t>Detection of CWs may give valuable insight into open questions about the population of neutron stars and their internal structure.</a:t>
            </a:r>
          </a:p>
          <a:p>
            <a:r>
              <a:rPr lang="en-US" sz="1800" dirty="0"/>
              <a:t>Both coherent and </a:t>
            </a:r>
            <a:r>
              <a:rPr lang="en-US" sz="1800" dirty="0" err="1"/>
              <a:t>semicoherent</a:t>
            </a:r>
            <a:r>
              <a:rPr lang="en-US" sz="1800" dirty="0"/>
              <a:t> methods have their limitations.</a:t>
            </a:r>
          </a:p>
          <a:p>
            <a:pPr marL="0" indent="0">
              <a:buNone/>
            </a:pPr>
            <a:r>
              <a:rPr lang="en-US" sz="1800" dirty="0"/>
              <a:t>It would be nice to have a quick look-up tool !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AE8FFD-264C-6AE6-A77A-98552C8DFBB2}"/>
              </a:ext>
            </a:extLst>
          </p:cNvPr>
          <p:cNvSpPr txBox="1"/>
          <p:nvPr/>
        </p:nvSpPr>
        <p:spPr>
          <a:xfrm>
            <a:off x="1033644" y="4349489"/>
            <a:ext cx="595122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Enter Deep Learning. By using significantly less computational cost, in some applications it has proven to rival matched-filtering sensitivity.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F38690-FFDA-5ECD-CFDD-1F1C9EC6AB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3526" y="1626670"/>
            <a:ext cx="3842707" cy="29990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FB9B0C-CB54-8E63-F032-91FA7BE25E14}"/>
              </a:ext>
            </a:extLst>
          </p:cNvPr>
          <p:cNvSpPr txBox="1"/>
          <p:nvPr/>
        </p:nvSpPr>
        <p:spPr>
          <a:xfrm>
            <a:off x="7638579" y="4732584"/>
            <a:ext cx="445327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Fig 1. DALL E3’s impression of a rotating neutron star</a:t>
            </a:r>
          </a:p>
        </p:txBody>
      </p:sp>
    </p:spTree>
    <p:extLst>
      <p:ext uri="{BB962C8B-B14F-4D97-AF65-F5344CB8AC3E}">
        <p14:creationId xmlns:p14="http://schemas.microsoft.com/office/powerpoint/2010/main" val="1396300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0DDC2C-D69D-FB39-FB25-B878674B2700}"/>
              </a:ext>
            </a:extLst>
          </p:cNvPr>
          <p:cNvSpPr/>
          <p:nvPr/>
        </p:nvSpPr>
        <p:spPr>
          <a:xfrm>
            <a:off x="0" y="6436910"/>
            <a:ext cx="12192000" cy="42108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4B5780-CBA0-8BAF-A274-B2782B9C6890}"/>
              </a:ext>
            </a:extLst>
          </p:cNvPr>
          <p:cNvSpPr/>
          <p:nvPr/>
        </p:nvSpPr>
        <p:spPr>
          <a:xfrm>
            <a:off x="0" y="688031"/>
            <a:ext cx="12192000" cy="51382"/>
          </a:xfrm>
          <a:prstGeom prst="rect">
            <a:avLst/>
          </a:prstGeom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EEB990-4D0C-6524-B396-56B7784C8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111" y="-267826"/>
            <a:ext cx="5975773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Motivation and objectives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FDDB5C-9080-C756-AAFB-D96193B97E51}"/>
              </a:ext>
            </a:extLst>
          </p:cNvPr>
          <p:cNvSpPr txBox="1">
            <a:spLocks/>
          </p:cNvSpPr>
          <p:nvPr/>
        </p:nvSpPr>
        <p:spPr>
          <a:xfrm>
            <a:off x="6532497" y="1296814"/>
            <a:ext cx="4963735" cy="4582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6999B1F0-66D1-021F-46EF-F035E304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143" y="6464891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20/6/2024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6AFE02F-5696-9287-0B2F-7CC9E9C45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7182" y="6464891"/>
            <a:ext cx="5057633" cy="365125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Detection of unmodeled CWs using a Transfer Learning approach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5AFE677-6251-4170-3362-4DAEA434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8397" y="6464891"/>
            <a:ext cx="2743200" cy="365125"/>
          </a:xfrm>
        </p:spPr>
        <p:txBody>
          <a:bodyPr/>
          <a:lstStyle/>
          <a:p>
            <a:fld id="{087C2326-E457-47DB-9663-F37300935455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B083C23-4F94-3C0D-EE77-4930D035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43" y="57702"/>
            <a:ext cx="2715845" cy="53226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34AEF80-706F-A615-22EB-53A7A006B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8453" y="57702"/>
            <a:ext cx="1343404" cy="5559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447F52-9345-111D-B28A-708CDAE8ABC3}"/>
              </a:ext>
            </a:extLst>
          </p:cNvPr>
          <p:cNvSpPr txBox="1"/>
          <p:nvPr/>
        </p:nvSpPr>
        <p:spPr>
          <a:xfrm>
            <a:off x="737890" y="2287345"/>
            <a:ext cx="54045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Instead of development from scratch, we start with a </a:t>
            </a:r>
            <a:r>
              <a:rPr lang="en-US" b="1" dirty="0"/>
              <a:t>pretrained</a:t>
            </a:r>
            <a:r>
              <a:rPr lang="en-US" dirty="0"/>
              <a:t> state-of-the-art CNN (ResNeXt-50)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 models (Gauss </a:t>
            </a:r>
            <a:r>
              <a:rPr lang="en-US" dirty="0" err="1"/>
              <a:t>ResNeXt</a:t>
            </a:r>
            <a:r>
              <a:rPr lang="en-US" dirty="0"/>
              <a:t> and O3 </a:t>
            </a:r>
            <a:r>
              <a:rPr lang="en-US" dirty="0" err="1"/>
              <a:t>ResNeXt</a:t>
            </a:r>
            <a:r>
              <a:rPr lang="en-US" dirty="0"/>
              <a:t>) to detect CW signals in both Gaussian and real detector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Evaluate the generalization capability of the model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84514D-809F-5FF0-AA4E-ADDF9E9BA4D0}"/>
              </a:ext>
            </a:extLst>
          </p:cNvPr>
          <p:cNvSpPr txBox="1"/>
          <p:nvPr/>
        </p:nvSpPr>
        <p:spPr>
          <a:xfrm>
            <a:off x="531446" y="1561643"/>
            <a:ext cx="589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GOAL</a:t>
            </a:r>
            <a:r>
              <a:rPr lang="en-US" dirty="0"/>
              <a:t>: Development of a binary classifier to detect CW signals using a Transfer Learning approach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BD48C5-3DAC-F8FC-47A2-4037994390F1}"/>
              </a:ext>
            </a:extLst>
          </p:cNvPr>
          <p:cNvSpPr txBox="1"/>
          <p:nvPr/>
        </p:nvSpPr>
        <p:spPr>
          <a:xfrm>
            <a:off x="474296" y="4304003"/>
            <a:ext cx="5636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WHY?</a:t>
            </a:r>
            <a:r>
              <a:rPr lang="en-US" dirty="0"/>
              <a:t>: Need for quick detection techniques for CW signals using ML.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A6B3D00-EC61-EBC4-AF7F-AF9BBDD87C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2398" y="1085718"/>
            <a:ext cx="2836846" cy="23682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BAEE721-A977-534C-6D84-90CDA0881C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1765" y="1854985"/>
            <a:ext cx="3144368" cy="292267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A089CC5-2249-EFDF-3CCA-59DF54E36D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2497" y="2896230"/>
            <a:ext cx="3906682" cy="21968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6A885B5-2E55-FC57-1CC2-39921A3EF4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2672" y="4069380"/>
            <a:ext cx="3713461" cy="158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26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0DDC2C-D69D-FB39-FB25-B878674B2700}"/>
              </a:ext>
            </a:extLst>
          </p:cNvPr>
          <p:cNvSpPr/>
          <p:nvPr/>
        </p:nvSpPr>
        <p:spPr>
          <a:xfrm>
            <a:off x="0" y="6436910"/>
            <a:ext cx="12192000" cy="42108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4B5780-CBA0-8BAF-A274-B2782B9C6890}"/>
              </a:ext>
            </a:extLst>
          </p:cNvPr>
          <p:cNvSpPr/>
          <p:nvPr/>
        </p:nvSpPr>
        <p:spPr>
          <a:xfrm>
            <a:off x="0" y="688031"/>
            <a:ext cx="12192000" cy="51382"/>
          </a:xfrm>
          <a:prstGeom prst="rect">
            <a:avLst/>
          </a:prstGeom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EEB990-4D0C-6524-B396-56B7784C8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111" y="-267826"/>
            <a:ext cx="5975773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Deep Learning basics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6999B1F0-66D1-021F-46EF-F035E304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143" y="6464891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20/6/2024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6AFE02F-5696-9287-0B2F-7CC9E9C45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7182" y="6464891"/>
            <a:ext cx="5057633" cy="365125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Detection of unmodeled CWs using a Transfer Learning approach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5AFE677-6251-4170-3362-4DAEA434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8397" y="6464891"/>
            <a:ext cx="2743200" cy="365125"/>
          </a:xfrm>
        </p:spPr>
        <p:txBody>
          <a:bodyPr/>
          <a:lstStyle/>
          <a:p>
            <a:fld id="{087C2326-E457-47DB-9663-F37300935455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B083C23-4F94-3C0D-EE77-4930D035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43" y="57702"/>
            <a:ext cx="2715845" cy="53226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34AEF80-706F-A615-22EB-53A7A006B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8453" y="57702"/>
            <a:ext cx="1343404" cy="55595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4BAD09F-E9E5-8B29-3F5F-495A37586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2"/>
          <a:stretch/>
        </p:blipFill>
        <p:spPr bwMode="auto">
          <a:xfrm>
            <a:off x="2617551" y="2200381"/>
            <a:ext cx="5078244" cy="270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B715F14-C323-2DE3-DF83-12C69C18BBD2}"/>
              </a:ext>
            </a:extLst>
          </p:cNvPr>
          <p:cNvGrpSpPr/>
          <p:nvPr/>
        </p:nvGrpSpPr>
        <p:grpSpPr>
          <a:xfrm>
            <a:off x="2680506" y="3256297"/>
            <a:ext cx="5458884" cy="751348"/>
            <a:chOff x="1232706" y="3069510"/>
            <a:chExt cx="5458884" cy="75134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57CA74D-C92A-8673-86B0-7479A9D559FF}"/>
                </a:ext>
              </a:extLst>
            </p:cNvPr>
            <p:cNvSpPr/>
            <p:nvPr/>
          </p:nvSpPr>
          <p:spPr>
            <a:xfrm>
              <a:off x="1232706" y="3162487"/>
              <a:ext cx="478074" cy="45720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CB21644-BEFC-D6A9-7594-E377BA556946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flipV="1">
              <a:off x="1704975" y="3359561"/>
              <a:ext cx="612775" cy="228601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327084B-AA14-95D3-B7E7-365DA9D319B1}"/>
                </a:ext>
              </a:extLst>
            </p:cNvPr>
            <p:cNvSpPr/>
            <p:nvPr/>
          </p:nvSpPr>
          <p:spPr>
            <a:xfrm>
              <a:off x="2317750" y="3288196"/>
              <a:ext cx="196850" cy="14273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F94B5C6-4DCD-7D49-15D9-A08CB4AB2817}"/>
                </a:ext>
              </a:extLst>
            </p:cNvPr>
            <p:cNvCxnSpPr>
              <a:cxnSpLocks/>
            </p:cNvCxnSpPr>
            <p:nvPr/>
          </p:nvCxnSpPr>
          <p:spPr>
            <a:xfrm>
              <a:off x="2509600" y="3372673"/>
              <a:ext cx="859915" cy="33572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1760569-6727-B8A2-99EE-378BCDE6A557}"/>
                </a:ext>
              </a:extLst>
            </p:cNvPr>
            <p:cNvSpPr/>
            <p:nvPr/>
          </p:nvSpPr>
          <p:spPr>
            <a:xfrm>
              <a:off x="3364515" y="3637035"/>
              <a:ext cx="127985" cy="155842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260E7A5-031A-7080-2ADB-1DFCE63FFE48}"/>
                </a:ext>
              </a:extLst>
            </p:cNvPr>
            <p:cNvCxnSpPr>
              <a:cxnSpLocks/>
            </p:cNvCxnSpPr>
            <p:nvPr/>
          </p:nvCxnSpPr>
          <p:spPr>
            <a:xfrm>
              <a:off x="3498847" y="3708400"/>
              <a:ext cx="725583" cy="655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824F715-07F2-E265-81D3-6CAA8E97E512}"/>
                </a:ext>
              </a:extLst>
            </p:cNvPr>
            <p:cNvSpPr/>
            <p:nvPr/>
          </p:nvSpPr>
          <p:spPr>
            <a:xfrm>
              <a:off x="4219430" y="3637035"/>
              <a:ext cx="127985" cy="155842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793B756-77DD-2784-B0D8-A44DE87935A4}"/>
                </a:ext>
              </a:extLst>
            </p:cNvPr>
            <p:cNvCxnSpPr>
              <a:cxnSpLocks/>
            </p:cNvCxnSpPr>
            <p:nvPr/>
          </p:nvCxnSpPr>
          <p:spPr>
            <a:xfrm>
              <a:off x="4342415" y="3714956"/>
              <a:ext cx="592498" cy="10590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08CEFFF-0D38-B5F9-1FFC-B8561AD6CE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34913" y="3074588"/>
              <a:ext cx="536247" cy="74045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B0EC985-39C2-58B1-D53F-37D5844CDC11}"/>
                </a:ext>
              </a:extLst>
            </p:cNvPr>
            <p:cNvCxnSpPr>
              <a:cxnSpLocks/>
            </p:cNvCxnSpPr>
            <p:nvPr/>
          </p:nvCxnSpPr>
          <p:spPr>
            <a:xfrm>
              <a:off x="5471160" y="3069510"/>
              <a:ext cx="403860" cy="32157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DFFE917-EE09-89DB-3DB8-BD56D3B5B3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68065" y="3288196"/>
              <a:ext cx="571780" cy="9961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1FC2344-3556-CAB8-BAA1-A3862580AE1C}"/>
                </a:ext>
              </a:extLst>
            </p:cNvPr>
            <p:cNvSpPr/>
            <p:nvPr/>
          </p:nvSpPr>
          <p:spPr>
            <a:xfrm>
              <a:off x="6439845" y="3186381"/>
              <a:ext cx="251745" cy="19707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C9CE536-4163-970C-5631-F0E127E3A8DB}"/>
              </a:ext>
            </a:extLst>
          </p:cNvPr>
          <p:cNvSpPr txBox="1"/>
          <p:nvPr/>
        </p:nvSpPr>
        <p:spPr>
          <a:xfrm>
            <a:off x="4571646" y="5094242"/>
            <a:ext cx="224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Feed forward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A7BC681-250F-3E83-F75D-676AA96EF77A}"/>
                  </a:ext>
                </a:extLst>
              </p:cNvPr>
              <p:cNvSpPr txBox="1"/>
              <p:nvPr/>
            </p:nvSpPr>
            <p:spPr>
              <a:xfrm>
                <a:off x="8139389" y="3323824"/>
                <a:ext cx="149900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Predicted label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1400" dirty="0"/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A7BC681-250F-3E83-F75D-676AA96EF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9389" y="3323824"/>
                <a:ext cx="1499005" cy="307777"/>
              </a:xfrm>
              <a:prstGeom prst="rect">
                <a:avLst/>
              </a:prstGeom>
              <a:blipFill>
                <a:blip r:embed="rId8"/>
                <a:stretch>
                  <a:fillRect l="-1220"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>
            <a:extLst>
              <a:ext uri="{FF2B5EF4-FFF2-40B4-BE49-F238E27FC236}">
                <a16:creationId xmlns:a16="http://schemas.microsoft.com/office/drawing/2014/main" id="{E4B4BF2F-3DF1-98DC-7283-8B79AA10DB5D}"/>
              </a:ext>
            </a:extLst>
          </p:cNvPr>
          <p:cNvSpPr/>
          <p:nvPr/>
        </p:nvSpPr>
        <p:spPr>
          <a:xfrm>
            <a:off x="7888116" y="2336822"/>
            <a:ext cx="251745" cy="197074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2E4FCE4-DE06-01FE-8F59-0972955E74AF}"/>
                  </a:ext>
                </a:extLst>
              </p:cNvPr>
              <p:cNvSpPr txBox="1"/>
              <p:nvPr/>
            </p:nvSpPr>
            <p:spPr>
              <a:xfrm>
                <a:off x="8113393" y="2271328"/>
                <a:ext cx="149900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Actual label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2E4FCE4-DE06-01FE-8F59-0972955E74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3393" y="2271328"/>
                <a:ext cx="1499005" cy="307777"/>
              </a:xfrm>
              <a:prstGeom prst="rect">
                <a:avLst/>
              </a:prstGeom>
              <a:blipFill>
                <a:blip r:embed="rId9"/>
                <a:stretch>
                  <a:fillRect l="-1220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Arrow: Up-Down 42">
            <a:extLst>
              <a:ext uri="{FF2B5EF4-FFF2-40B4-BE49-F238E27FC236}">
                <a16:creationId xmlns:a16="http://schemas.microsoft.com/office/drawing/2014/main" id="{DF878B93-C30C-8CA3-FA44-F9515D20B836}"/>
              </a:ext>
            </a:extLst>
          </p:cNvPr>
          <p:cNvSpPr/>
          <p:nvPr/>
        </p:nvSpPr>
        <p:spPr>
          <a:xfrm>
            <a:off x="7920503" y="2705989"/>
            <a:ext cx="186028" cy="550308"/>
          </a:xfrm>
          <a:prstGeom prst="up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EC2F780-5123-FA96-E9BD-E183B8F9A47B}"/>
                  </a:ext>
                </a:extLst>
              </p:cNvPr>
              <p:cNvSpPr txBox="1"/>
              <p:nvPr/>
            </p:nvSpPr>
            <p:spPr>
              <a:xfrm>
                <a:off x="8264299" y="2766423"/>
                <a:ext cx="18787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Loss function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US" sz="1400" dirty="0"/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EC2F780-5123-FA96-E9BD-E183B8F9A4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4299" y="2766423"/>
                <a:ext cx="1878794" cy="307777"/>
              </a:xfrm>
              <a:prstGeom prst="rect">
                <a:avLst/>
              </a:prstGeom>
              <a:blipFill>
                <a:blip r:embed="rId10"/>
                <a:stretch>
                  <a:fillRect l="-974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08A1C7-5CBE-BD5D-4EE0-74052A082D1C}"/>
              </a:ext>
            </a:extLst>
          </p:cNvPr>
          <p:cNvSpPr txBox="1"/>
          <p:nvPr/>
        </p:nvSpPr>
        <p:spPr>
          <a:xfrm>
            <a:off x="3437681" y="1413850"/>
            <a:ext cx="3481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Parameters update (Gradient descent)</a:t>
            </a:r>
          </a:p>
        </p:txBody>
      </p: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675C6395-8D01-E9A1-CA3E-100D57C99331}"/>
              </a:ext>
            </a:extLst>
          </p:cNvPr>
          <p:cNvCxnSpPr>
            <a:endCxn id="45" idx="3"/>
          </p:cNvCxnSpPr>
          <p:nvPr/>
        </p:nvCxnSpPr>
        <p:spPr>
          <a:xfrm rot="10800000">
            <a:off x="6918960" y="1583127"/>
            <a:ext cx="2895600" cy="1122862"/>
          </a:xfrm>
          <a:prstGeom prst="bentConnector3">
            <a:avLst>
              <a:gd name="adj1" fmla="val -263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4039EE6-4975-664E-34D1-1811207C7C48}"/>
              </a:ext>
            </a:extLst>
          </p:cNvPr>
          <p:cNvCxnSpPr/>
          <p:nvPr/>
        </p:nvCxnSpPr>
        <p:spPr>
          <a:xfrm flipH="1">
            <a:off x="3765550" y="1863187"/>
            <a:ext cx="1347470" cy="975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D6EC72D-9CB9-6760-DA29-083290C442DD}"/>
              </a:ext>
            </a:extLst>
          </p:cNvPr>
          <p:cNvCxnSpPr>
            <a:cxnSpLocks/>
          </p:cNvCxnSpPr>
          <p:nvPr/>
        </p:nvCxnSpPr>
        <p:spPr>
          <a:xfrm flipH="1">
            <a:off x="4450080" y="1863187"/>
            <a:ext cx="662940" cy="1121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C3182D2-2ACA-B000-0663-4CE60F1B0B48}"/>
              </a:ext>
            </a:extLst>
          </p:cNvPr>
          <p:cNvCxnSpPr>
            <a:cxnSpLocks/>
          </p:cNvCxnSpPr>
          <p:nvPr/>
        </p:nvCxnSpPr>
        <p:spPr>
          <a:xfrm flipH="1">
            <a:off x="5014982" y="1869743"/>
            <a:ext cx="98038" cy="1060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E2ABFD0-C660-CA34-0014-4827963AA66A}"/>
              </a:ext>
            </a:extLst>
          </p:cNvPr>
          <p:cNvCxnSpPr>
            <a:cxnSpLocks/>
          </p:cNvCxnSpPr>
          <p:nvPr/>
        </p:nvCxnSpPr>
        <p:spPr>
          <a:xfrm>
            <a:off x="5113020" y="1869743"/>
            <a:ext cx="472440" cy="1060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Arrow Connector 2050">
            <a:extLst>
              <a:ext uri="{FF2B5EF4-FFF2-40B4-BE49-F238E27FC236}">
                <a16:creationId xmlns:a16="http://schemas.microsoft.com/office/drawing/2014/main" id="{81E8A3E1-5F49-C3B5-5BB0-9F4A34CE08CB}"/>
              </a:ext>
            </a:extLst>
          </p:cNvPr>
          <p:cNvCxnSpPr>
            <a:cxnSpLocks/>
          </p:cNvCxnSpPr>
          <p:nvPr/>
        </p:nvCxnSpPr>
        <p:spPr>
          <a:xfrm>
            <a:off x="5119564" y="1869743"/>
            <a:ext cx="1527233" cy="330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F8361003-E19D-A333-F9AE-E70C500B8353}"/>
              </a:ext>
            </a:extLst>
          </p:cNvPr>
          <p:cNvSpPr/>
          <p:nvPr/>
        </p:nvSpPr>
        <p:spPr>
          <a:xfrm>
            <a:off x="2066925" y="1200150"/>
            <a:ext cx="8076168" cy="439679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0" name="TextBox 2059">
            <a:extLst>
              <a:ext uri="{FF2B5EF4-FFF2-40B4-BE49-F238E27FC236}">
                <a16:creationId xmlns:a16="http://schemas.microsoft.com/office/drawing/2014/main" id="{59968E2A-C799-0830-0CA0-8AAE8A7E7511}"/>
              </a:ext>
            </a:extLst>
          </p:cNvPr>
          <p:cNvSpPr txBox="1"/>
          <p:nvPr/>
        </p:nvSpPr>
        <p:spPr>
          <a:xfrm>
            <a:off x="8356329" y="5255592"/>
            <a:ext cx="1878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epoch/iteration</a:t>
            </a:r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C204AEE9-76E0-E2A4-D5AB-E8D75D985629}"/>
              </a:ext>
            </a:extLst>
          </p:cNvPr>
          <p:cNvSpPr txBox="1"/>
          <p:nvPr/>
        </p:nvSpPr>
        <p:spPr>
          <a:xfrm>
            <a:off x="317897" y="2826054"/>
            <a:ext cx="1731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Random initialization of parameters</a:t>
            </a:r>
          </a:p>
        </p:txBody>
      </p:sp>
      <p:cxnSp>
        <p:nvCxnSpPr>
          <p:cNvPr id="2063" name="Straight Arrow Connector 2062">
            <a:extLst>
              <a:ext uri="{FF2B5EF4-FFF2-40B4-BE49-F238E27FC236}">
                <a16:creationId xmlns:a16="http://schemas.microsoft.com/office/drawing/2014/main" id="{169623E8-CB37-A857-133F-210B116A3C12}"/>
              </a:ext>
            </a:extLst>
          </p:cNvPr>
          <p:cNvCxnSpPr/>
          <p:nvPr/>
        </p:nvCxnSpPr>
        <p:spPr>
          <a:xfrm>
            <a:off x="2073536" y="3074200"/>
            <a:ext cx="1122509" cy="10290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97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 animBg="1"/>
      <p:bldP spid="42" grpId="0"/>
      <p:bldP spid="43" grpId="0" animBg="1"/>
      <p:bldP spid="44" grpId="0"/>
      <p:bldP spid="45" grpId="0"/>
      <p:bldP spid="2059" grpId="0" animBg="1"/>
      <p:bldP spid="2060" grpId="0"/>
      <p:bldP spid="20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0DDC2C-D69D-FB39-FB25-B878674B2700}"/>
              </a:ext>
            </a:extLst>
          </p:cNvPr>
          <p:cNvSpPr/>
          <p:nvPr/>
        </p:nvSpPr>
        <p:spPr>
          <a:xfrm>
            <a:off x="0" y="6436910"/>
            <a:ext cx="12192000" cy="42108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4B5780-CBA0-8BAF-A274-B2782B9C6890}"/>
              </a:ext>
            </a:extLst>
          </p:cNvPr>
          <p:cNvSpPr/>
          <p:nvPr/>
        </p:nvSpPr>
        <p:spPr>
          <a:xfrm>
            <a:off x="0" y="688031"/>
            <a:ext cx="12192000" cy="51382"/>
          </a:xfrm>
          <a:prstGeom prst="rect">
            <a:avLst/>
          </a:prstGeom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EEB990-4D0C-6524-B396-56B7784C8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676" y="-267826"/>
            <a:ext cx="6533642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Transfer Learning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FDDB5C-9080-C756-AAFB-D96193B97E51}"/>
              </a:ext>
            </a:extLst>
          </p:cNvPr>
          <p:cNvSpPr txBox="1">
            <a:spLocks/>
          </p:cNvSpPr>
          <p:nvPr/>
        </p:nvSpPr>
        <p:spPr>
          <a:xfrm>
            <a:off x="6532497" y="1296814"/>
            <a:ext cx="4963735" cy="4582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6999B1F0-66D1-021F-46EF-F035E304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143" y="6464891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20/6/2024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6AFE02F-5696-9287-0B2F-7CC9E9C45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7182" y="6464891"/>
            <a:ext cx="5057633" cy="365125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Detection of unmodeled CWs using a Transfer Learning approach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5AFE677-6251-4170-3362-4DAEA434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8397" y="6464891"/>
            <a:ext cx="2743200" cy="365125"/>
          </a:xfrm>
        </p:spPr>
        <p:txBody>
          <a:bodyPr/>
          <a:lstStyle/>
          <a:p>
            <a:fld id="{087C2326-E457-47DB-9663-F37300935455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B083C23-4F94-3C0D-EE77-4930D035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43" y="57702"/>
            <a:ext cx="2715845" cy="53226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34AEF80-706F-A615-22EB-53A7A006B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8453" y="57702"/>
            <a:ext cx="1343404" cy="55595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7AFE4CE-3F44-E81F-F818-C4EB99511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90" y="1864295"/>
            <a:ext cx="11232749" cy="1685076"/>
          </a:xfrm>
        </p:spPr>
        <p:txBody>
          <a:bodyPr>
            <a:normAutofit/>
          </a:bodyPr>
          <a:lstStyle/>
          <a:p>
            <a:r>
              <a:rPr lang="en-US" sz="2000" dirty="0"/>
              <a:t>We don’t start with randomly initialized parameters</a:t>
            </a:r>
          </a:p>
          <a:p>
            <a:pPr lvl="1"/>
            <a:r>
              <a:rPr lang="en-US" sz="1600" dirty="0"/>
              <a:t>It saves time and achieves higher accuracy from epoch 1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081A6B4A-27D1-BE26-9AE4-D87517872859}"/>
              </a:ext>
            </a:extLst>
          </p:cNvPr>
          <p:cNvSpPr txBox="1">
            <a:spLocks/>
          </p:cNvSpPr>
          <p:nvPr/>
        </p:nvSpPr>
        <p:spPr>
          <a:xfrm>
            <a:off x="695768" y="4718648"/>
            <a:ext cx="7984724" cy="1685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E187C0-1B39-036E-0220-B0A2133D0B62}"/>
              </a:ext>
            </a:extLst>
          </p:cNvPr>
          <p:cNvSpPr txBox="1"/>
          <p:nvPr/>
        </p:nvSpPr>
        <p:spPr>
          <a:xfrm>
            <a:off x="695766" y="988909"/>
            <a:ext cx="10946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train a base network on a base dataset and task, and then we repurpose the learned features, or transfer them, to a second target network to be trained on a target dataset and task.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0F8D00-2DB4-BD74-2309-0D31974EB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767" y="2723426"/>
            <a:ext cx="6600167" cy="31840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DB7AFE-AA33-9F19-C663-520767F4D8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4892" y="3403637"/>
            <a:ext cx="4133624" cy="204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73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0DDC2C-D69D-FB39-FB25-B878674B2700}"/>
              </a:ext>
            </a:extLst>
          </p:cNvPr>
          <p:cNvSpPr/>
          <p:nvPr/>
        </p:nvSpPr>
        <p:spPr>
          <a:xfrm>
            <a:off x="0" y="6436910"/>
            <a:ext cx="12192000" cy="42108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4B5780-CBA0-8BAF-A274-B2782B9C6890}"/>
              </a:ext>
            </a:extLst>
          </p:cNvPr>
          <p:cNvSpPr/>
          <p:nvPr/>
        </p:nvSpPr>
        <p:spPr>
          <a:xfrm>
            <a:off x="0" y="688031"/>
            <a:ext cx="12192000" cy="51382"/>
          </a:xfrm>
          <a:prstGeom prst="rect">
            <a:avLst/>
          </a:prstGeom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EEB990-4D0C-6524-B396-56B7784C8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676" y="-267826"/>
            <a:ext cx="6533642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ResNext50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FDDB5C-9080-C756-AAFB-D96193B97E51}"/>
              </a:ext>
            </a:extLst>
          </p:cNvPr>
          <p:cNvSpPr txBox="1">
            <a:spLocks/>
          </p:cNvSpPr>
          <p:nvPr/>
        </p:nvSpPr>
        <p:spPr>
          <a:xfrm>
            <a:off x="6532497" y="1296814"/>
            <a:ext cx="4963735" cy="4582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6999B1F0-66D1-021F-46EF-F035E304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143" y="6464891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20/6/2024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6AFE02F-5696-9287-0B2F-7CC9E9C45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7182" y="6464891"/>
            <a:ext cx="5057633" cy="365125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Detection of unmodeled CWs using a Transfer Learning approach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5AFE677-6251-4170-3362-4DAEA434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8397" y="6464891"/>
            <a:ext cx="2743200" cy="365125"/>
          </a:xfrm>
        </p:spPr>
        <p:txBody>
          <a:bodyPr/>
          <a:lstStyle/>
          <a:p>
            <a:fld id="{087C2326-E457-47DB-9663-F37300935455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B083C23-4F94-3C0D-EE77-4930D035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43" y="57702"/>
            <a:ext cx="2715845" cy="53226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34AEF80-706F-A615-22EB-53A7A006B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8453" y="57702"/>
            <a:ext cx="1343404" cy="55595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7AFE4CE-3F44-E81F-F818-C4EB99511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83" y="898754"/>
            <a:ext cx="11232749" cy="421089"/>
          </a:xfrm>
        </p:spPr>
        <p:txBody>
          <a:bodyPr>
            <a:normAutofit/>
          </a:bodyPr>
          <a:lstStyle/>
          <a:p>
            <a:r>
              <a:rPr lang="en-US" sz="2000" dirty="0"/>
              <a:t>Why not leverage the knowledge of a massive </a:t>
            </a:r>
            <a:r>
              <a:rPr lang="en-US" sz="2000" b="1" dirty="0"/>
              <a:t>pre-trained</a:t>
            </a:r>
            <a:r>
              <a:rPr lang="en-US" sz="2000" dirty="0"/>
              <a:t> state of the art CNN ? </a:t>
            </a:r>
            <a:endParaRPr lang="en-US" sz="1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081A6B4A-27D1-BE26-9AE4-D87517872859}"/>
              </a:ext>
            </a:extLst>
          </p:cNvPr>
          <p:cNvSpPr txBox="1">
            <a:spLocks/>
          </p:cNvSpPr>
          <p:nvPr/>
        </p:nvSpPr>
        <p:spPr>
          <a:xfrm>
            <a:off x="695768" y="4718648"/>
            <a:ext cx="7984724" cy="1685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DFAF4B1C-CE42-297A-3182-F948CFA58D7B}"/>
              </a:ext>
            </a:extLst>
          </p:cNvPr>
          <p:cNvSpPr txBox="1">
            <a:spLocks/>
          </p:cNvSpPr>
          <p:nvPr/>
        </p:nvSpPr>
        <p:spPr>
          <a:xfrm>
            <a:off x="479623" y="1286786"/>
            <a:ext cx="11232749" cy="421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     i.e. Inception, </a:t>
            </a:r>
            <a:r>
              <a:rPr lang="en-US" sz="2000" b="1" dirty="0" err="1"/>
              <a:t>ResNet</a:t>
            </a:r>
            <a:r>
              <a:rPr lang="en-US" sz="2000" dirty="0"/>
              <a:t>, </a:t>
            </a:r>
            <a:r>
              <a:rPr lang="en-US" sz="2000" dirty="0" err="1"/>
              <a:t>EfficientNet</a:t>
            </a:r>
            <a:endParaRPr lang="en-US" sz="12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D7471732-364F-753C-9C16-B52D17B9968E}"/>
              </a:ext>
            </a:extLst>
          </p:cNvPr>
          <p:cNvSpPr txBox="1">
            <a:spLocks/>
          </p:cNvSpPr>
          <p:nvPr/>
        </p:nvSpPr>
        <p:spPr>
          <a:xfrm>
            <a:off x="268245" y="1755482"/>
            <a:ext cx="11232749" cy="1685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We chose ResNeXt50 (updated version of </a:t>
            </a:r>
            <a:r>
              <a:rPr lang="en-US" sz="2000" dirty="0" err="1"/>
              <a:t>ResNet</a:t>
            </a:r>
            <a:r>
              <a:rPr lang="en-US" sz="2000" dirty="0"/>
              <a:t>)</a:t>
            </a:r>
          </a:p>
          <a:p>
            <a:pPr lvl="1"/>
            <a:r>
              <a:rPr lang="en-US" sz="1600" dirty="0"/>
              <a:t>It has residual blocks that preserve information between layers</a:t>
            </a:r>
          </a:p>
          <a:p>
            <a:pPr lvl="1"/>
            <a:r>
              <a:rPr lang="en-US" sz="1600" dirty="0"/>
              <a:t>25 million tunable parameters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B09726-52E3-FDC4-6547-94C53C2C73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0825" y="2829446"/>
            <a:ext cx="3171825" cy="31718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6">
                <a:extLst>
                  <a:ext uri="{FF2B5EF4-FFF2-40B4-BE49-F238E27FC236}">
                    <a16:creationId xmlns:a16="http://schemas.microsoft.com/office/drawing/2014/main" id="{1B69C93F-5E03-8B1D-13B5-CDB401B7B7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26515" y="2931195"/>
                <a:ext cx="2623763" cy="338395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000" dirty="0"/>
                  <a:t>1000 classes including:</a:t>
                </a:r>
              </a:p>
              <a:p>
                <a:pPr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Goldfish</a:t>
                </a:r>
              </a:p>
              <a:p>
                <a:pPr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Triceratops</a:t>
                </a:r>
              </a:p>
              <a:p>
                <a:pPr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Cats</a:t>
                </a:r>
              </a:p>
              <a:p>
                <a:pPr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Dogs</a:t>
                </a:r>
              </a:p>
              <a:p>
                <a:pPr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Go-karts</a:t>
                </a:r>
              </a:p>
              <a:p>
                <a:pPr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Furniture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2" name="Content Placeholder 6">
                <a:extLst>
                  <a:ext uri="{FF2B5EF4-FFF2-40B4-BE49-F238E27FC236}">
                    <a16:creationId xmlns:a16="http://schemas.microsoft.com/office/drawing/2014/main" id="{1B69C93F-5E03-8B1D-13B5-CDB401B7B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6515" y="2931195"/>
                <a:ext cx="2623763" cy="3383954"/>
              </a:xfrm>
              <a:prstGeom prst="rect">
                <a:avLst/>
              </a:prstGeom>
              <a:blipFill>
                <a:blip r:embed="rId8"/>
                <a:stretch>
                  <a:fillRect l="-2320" t="-1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5B6C636D-8282-751C-CDA2-563469D40CCB}"/>
              </a:ext>
            </a:extLst>
          </p:cNvPr>
          <p:cNvSpPr txBox="1">
            <a:spLocks/>
          </p:cNvSpPr>
          <p:nvPr/>
        </p:nvSpPr>
        <p:spPr>
          <a:xfrm>
            <a:off x="2374412" y="3966600"/>
            <a:ext cx="1628882" cy="972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ImageNet1K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   Dataset</a:t>
            </a:r>
          </a:p>
        </p:txBody>
      </p:sp>
    </p:spTree>
    <p:extLst>
      <p:ext uri="{BB962C8B-B14F-4D97-AF65-F5344CB8AC3E}">
        <p14:creationId xmlns:p14="http://schemas.microsoft.com/office/powerpoint/2010/main" val="3435926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0DDC2C-D69D-FB39-FB25-B878674B2700}"/>
              </a:ext>
            </a:extLst>
          </p:cNvPr>
          <p:cNvSpPr/>
          <p:nvPr/>
        </p:nvSpPr>
        <p:spPr>
          <a:xfrm>
            <a:off x="0" y="6436910"/>
            <a:ext cx="12192000" cy="42108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4B5780-CBA0-8BAF-A274-B2782B9C6890}"/>
              </a:ext>
            </a:extLst>
          </p:cNvPr>
          <p:cNvSpPr/>
          <p:nvPr/>
        </p:nvSpPr>
        <p:spPr>
          <a:xfrm>
            <a:off x="0" y="688031"/>
            <a:ext cx="12192000" cy="51382"/>
          </a:xfrm>
          <a:prstGeom prst="rect">
            <a:avLst/>
          </a:prstGeom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EEB990-4D0C-6524-B396-56B7784C8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253" y="-142267"/>
            <a:ext cx="4173490" cy="981118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Input data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6999B1F0-66D1-021F-46EF-F035E304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143" y="6464891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20/6/2024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6AFE02F-5696-9287-0B2F-7CC9E9C45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7182" y="6464891"/>
            <a:ext cx="5057633" cy="365125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Detection of unmodeled CWs using a Transfer Learning approach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5AFE677-6251-4170-3362-4DAEA434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8397" y="6464891"/>
            <a:ext cx="2743200" cy="365125"/>
          </a:xfrm>
        </p:spPr>
        <p:txBody>
          <a:bodyPr/>
          <a:lstStyle/>
          <a:p>
            <a:fld id="{087C2326-E457-47DB-9663-F37300935455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B083C23-4F94-3C0D-EE77-4930D035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43" y="57702"/>
            <a:ext cx="2715845" cy="53226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34AEF80-706F-A615-22EB-53A7A006B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8453" y="57702"/>
            <a:ext cx="1343404" cy="555952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11D36E33-407B-755D-2EF6-F267A993EB0A}"/>
              </a:ext>
            </a:extLst>
          </p:cNvPr>
          <p:cNvSpPr txBox="1"/>
          <p:nvPr/>
        </p:nvSpPr>
        <p:spPr>
          <a:xfrm>
            <a:off x="7212791" y="885136"/>
            <a:ext cx="4173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Gaussian noise data (</a:t>
            </a:r>
            <a:r>
              <a:rPr lang="en-US" sz="1600" b="1" dirty="0">
                <a:solidFill>
                  <a:srgbClr val="FF0000"/>
                </a:solidFill>
              </a:rPr>
              <a:t>Gauss </a:t>
            </a:r>
            <a:r>
              <a:rPr lang="en-US" sz="1600" b="1" dirty="0" err="1">
                <a:solidFill>
                  <a:srgbClr val="FF0000"/>
                </a:solidFill>
              </a:rPr>
              <a:t>ResNeXt</a:t>
            </a:r>
            <a:r>
              <a:rPr lang="en-US" sz="16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Two detector simulated gaussian noise with realistic time gaps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F288F09-36FE-5A2C-D618-E08BBB59636A}"/>
              </a:ext>
            </a:extLst>
          </p:cNvPr>
          <p:cNvSpPr txBox="1"/>
          <p:nvPr/>
        </p:nvSpPr>
        <p:spPr>
          <a:xfrm>
            <a:off x="7265913" y="1738531"/>
            <a:ext cx="4730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Real detector data (</a:t>
            </a:r>
            <a:r>
              <a:rPr lang="en-US" sz="1600" b="1" dirty="0">
                <a:solidFill>
                  <a:srgbClr val="0070C0"/>
                </a:solidFill>
              </a:rPr>
              <a:t>O3 </a:t>
            </a:r>
            <a:r>
              <a:rPr lang="en-US" sz="1600" b="1" dirty="0" err="1">
                <a:solidFill>
                  <a:srgbClr val="0070C0"/>
                </a:solidFill>
              </a:rPr>
              <a:t>ResNeXt</a:t>
            </a:r>
            <a:r>
              <a:rPr lang="en-US" sz="16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Observation run O3 data from H1 and L1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73BD6F1-C689-78A4-085E-6F4D6A5E7FCB}"/>
              </a:ext>
            </a:extLst>
          </p:cNvPr>
          <p:cNvGrpSpPr/>
          <p:nvPr/>
        </p:nvGrpSpPr>
        <p:grpSpPr>
          <a:xfrm>
            <a:off x="7401169" y="2312101"/>
            <a:ext cx="4149103" cy="1403677"/>
            <a:chOff x="695768" y="2977047"/>
            <a:chExt cx="4149103" cy="1403677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C3F4D90-1BDB-7CD5-ACE2-C5188DDB4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5768" y="3269244"/>
              <a:ext cx="4149103" cy="111148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E4F366B-81EA-8BF6-A3DE-196B32BF84B1}"/>
                </a:ext>
              </a:extLst>
            </p:cNvPr>
            <p:cNvSpPr txBox="1"/>
            <p:nvPr/>
          </p:nvSpPr>
          <p:spPr>
            <a:xfrm>
              <a:off x="1551640" y="2977047"/>
              <a:ext cx="24062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Parameters prior distributions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34F3E86C-A4A0-BF25-67A6-88E412830861}"/>
              </a:ext>
            </a:extLst>
          </p:cNvPr>
          <p:cNvSpPr txBox="1"/>
          <p:nvPr/>
        </p:nvSpPr>
        <p:spPr>
          <a:xfrm>
            <a:off x="7251204" y="3815318"/>
            <a:ext cx="4730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We adopted </a:t>
            </a:r>
            <a:r>
              <a:rPr lang="en-US" sz="1600" b="1" dirty="0"/>
              <a:t>Curriculum learning</a:t>
            </a:r>
            <a:r>
              <a:rPr lang="en-US" sz="1600" dirty="0"/>
              <a:t>, network’s SNR is the </a:t>
            </a:r>
            <a:r>
              <a:rPr lang="en-US" sz="1600" u="sng" dirty="0"/>
              <a:t>difficulty criterion 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7ACA8FC-A00E-757A-008F-071B739EBA54}"/>
              </a:ext>
            </a:extLst>
          </p:cNvPr>
          <p:cNvGrpSpPr/>
          <p:nvPr/>
        </p:nvGrpSpPr>
        <p:grpSpPr>
          <a:xfrm>
            <a:off x="7941817" y="5069298"/>
            <a:ext cx="3544160" cy="760439"/>
            <a:chOff x="6320185" y="4100469"/>
            <a:chExt cx="3544160" cy="760439"/>
          </a:xfrm>
        </p:grpSpPr>
        <p:pic>
          <p:nvPicPr>
            <p:cNvPr id="67" name="Picture 2" descr="Folder outline icon, modern minimal flat design style, vector illustration  Stock Vector by ©Viirta 79345480">
              <a:extLst>
                <a:ext uri="{FF2B5EF4-FFF2-40B4-BE49-F238E27FC236}">
                  <a16:creationId xmlns:a16="http://schemas.microsoft.com/office/drawing/2014/main" id="{0BF9A873-752C-EB3F-D461-AD8AB369F9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7" t="24702" r="21065" b="23947"/>
            <a:stretch/>
          </p:blipFill>
          <p:spPr bwMode="auto">
            <a:xfrm>
              <a:off x="6716866" y="4100469"/>
              <a:ext cx="511565" cy="440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1E18B74-BD45-69B9-C1FE-DAA435B2AE8A}"/>
                </a:ext>
              </a:extLst>
            </p:cNvPr>
            <p:cNvGrpSpPr/>
            <p:nvPr/>
          </p:nvGrpSpPr>
          <p:grpSpPr>
            <a:xfrm>
              <a:off x="6320185" y="4585306"/>
              <a:ext cx="1304925" cy="261610"/>
              <a:chOff x="6711471" y="4998115"/>
              <a:chExt cx="2190750" cy="348709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4592CD0D-DFC7-C515-5142-A27F4D971B31}"/>
                      </a:ext>
                    </a:extLst>
                  </p:cNvPr>
                  <p:cNvSpPr txBox="1"/>
                  <p:nvPr/>
                </p:nvSpPr>
                <p:spPr>
                  <a:xfrm>
                    <a:off x="6711471" y="4998115"/>
                    <a:ext cx="2190750" cy="3487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100" b="0" i="0" smtClean="0">
                              <a:latin typeface="Cambria Math" panose="02040503050406030204" pitchFamily="18" charset="0"/>
                            </a:rPr>
                            <m:t>SNR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4592CD0D-DFC7-C515-5142-A27F4D971B3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11471" y="4998115"/>
                    <a:ext cx="2190750" cy="34870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79" name="Graphic 78">
                <a:extLst>
                  <a:ext uri="{FF2B5EF4-FFF2-40B4-BE49-F238E27FC236}">
                    <a16:creationId xmlns:a16="http://schemas.microsoft.com/office/drawing/2014/main" id="{7E2268CC-EDDE-835E-D4D6-61CC8A12EF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r="88400" b="20363"/>
              <a:stretch/>
            </p:blipFill>
            <p:spPr>
              <a:xfrm>
                <a:off x="6902450" y="5037035"/>
                <a:ext cx="241690" cy="248329"/>
              </a:xfrm>
              <a:prstGeom prst="rect">
                <a:avLst/>
              </a:prstGeom>
            </p:spPr>
          </p:pic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43639A0-39C0-0316-5DF1-A6BF1BC8AC4A}"/>
                </a:ext>
              </a:extLst>
            </p:cNvPr>
            <p:cNvGrpSpPr/>
            <p:nvPr/>
          </p:nvGrpSpPr>
          <p:grpSpPr>
            <a:xfrm>
              <a:off x="7140787" y="4592950"/>
              <a:ext cx="1304925" cy="267958"/>
              <a:chOff x="5772457" y="5023806"/>
              <a:chExt cx="2190750" cy="357170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E999001F-A5F3-1C43-FF23-66FAF583A709}"/>
                      </a:ext>
                    </a:extLst>
                  </p:cNvPr>
                  <p:cNvSpPr txBox="1"/>
                  <p:nvPr/>
                </p:nvSpPr>
                <p:spPr>
                  <a:xfrm>
                    <a:off x="5772457" y="5023806"/>
                    <a:ext cx="2190750" cy="3571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100" smtClean="0">
                              <a:latin typeface="Cambria Math" panose="02040503050406030204" pitchFamily="18" charset="0"/>
                            </a:rPr>
                            <m:t>SNR</m:t>
                          </m:r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460</m:t>
                          </m:r>
                        </m:oMath>
                      </m:oMathPara>
                    </a14:m>
                    <a:endParaRPr lang="en-US" sz="1100" dirty="0"/>
                  </a:p>
                </p:txBody>
              </p:sp>
            </mc:Choice>
            <mc:Fallback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E999001F-A5F3-1C43-FF23-66FAF583A70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72457" y="5023806"/>
                    <a:ext cx="2190750" cy="357170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77" name="Graphic 76">
                <a:extLst>
                  <a:ext uri="{FF2B5EF4-FFF2-40B4-BE49-F238E27FC236}">
                    <a16:creationId xmlns:a16="http://schemas.microsoft.com/office/drawing/2014/main" id="{DD3ECD42-A78D-6EA3-8826-28E751020E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r="88400" b="20363"/>
              <a:stretch/>
            </p:blipFill>
            <p:spPr>
              <a:xfrm>
                <a:off x="6902450" y="5037035"/>
                <a:ext cx="241690" cy="248329"/>
              </a:xfrm>
              <a:prstGeom prst="rect">
                <a:avLst/>
              </a:prstGeom>
            </p:spPr>
          </p:pic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C775D9CF-2E7E-977C-DE11-21B1F6714A37}"/>
                </a:ext>
              </a:extLst>
            </p:cNvPr>
            <p:cNvGrpSpPr/>
            <p:nvPr/>
          </p:nvGrpSpPr>
          <p:grpSpPr>
            <a:xfrm>
              <a:off x="8314437" y="4580390"/>
              <a:ext cx="1549908" cy="261610"/>
              <a:chOff x="4608159" y="5061491"/>
              <a:chExt cx="2602035" cy="348709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DC3C6FCB-8209-BBE6-8FDB-3093A229FF39}"/>
                      </a:ext>
                    </a:extLst>
                  </p:cNvPr>
                  <p:cNvSpPr txBox="1"/>
                  <p:nvPr/>
                </p:nvSpPr>
                <p:spPr>
                  <a:xfrm>
                    <a:off x="4608159" y="5061491"/>
                    <a:ext cx="2190750" cy="3487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100" smtClean="0">
                              <a:latin typeface="Cambria Math" panose="02040503050406030204" pitchFamily="18" charset="0"/>
                            </a:rPr>
                            <m:t>SNR</m:t>
                          </m:r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en-US" sz="1100" dirty="0"/>
                  </a:p>
                </p:txBody>
              </p:sp>
            </mc:Choice>
            <mc:Fallback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DC3C6FCB-8209-BBE6-8FDB-3093A229FF3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08159" y="5061491"/>
                    <a:ext cx="2190750" cy="34870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75" name="Graphic 74">
                <a:extLst>
                  <a:ext uri="{FF2B5EF4-FFF2-40B4-BE49-F238E27FC236}">
                    <a16:creationId xmlns:a16="http://schemas.microsoft.com/office/drawing/2014/main" id="{8BE18CC9-7058-CDBD-F424-47130701F0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r="88400" b="20363"/>
              <a:stretch/>
            </p:blipFill>
            <p:spPr>
              <a:xfrm>
                <a:off x="6968504" y="5068044"/>
                <a:ext cx="241690" cy="248329"/>
              </a:xfrm>
              <a:prstGeom prst="rect">
                <a:avLst/>
              </a:prstGeom>
            </p:spPr>
          </p:pic>
        </p:grpSp>
        <p:pic>
          <p:nvPicPr>
            <p:cNvPr id="71" name="Picture 2" descr="Folder outline icon, modern minimal flat design style, vector illustration  Stock Vector by ©Viirta 79345480">
              <a:extLst>
                <a:ext uri="{FF2B5EF4-FFF2-40B4-BE49-F238E27FC236}">
                  <a16:creationId xmlns:a16="http://schemas.microsoft.com/office/drawing/2014/main" id="{4B0E4AD6-6972-9633-3DD2-9BC6E85AF2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7" t="24702" r="21065" b="23947"/>
            <a:stretch/>
          </p:blipFill>
          <p:spPr bwMode="auto">
            <a:xfrm>
              <a:off x="7512147" y="4111781"/>
              <a:ext cx="511565" cy="440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Folder outline icon, modern minimal flat design style, vector illustration  Stock Vector by ©Viirta 79345480">
              <a:extLst>
                <a:ext uri="{FF2B5EF4-FFF2-40B4-BE49-F238E27FC236}">
                  <a16:creationId xmlns:a16="http://schemas.microsoft.com/office/drawing/2014/main" id="{DE2BE6FB-C55B-09A7-DA88-2E3F2DA6A1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7" t="24702" r="21065" b="23947"/>
            <a:stretch/>
          </p:blipFill>
          <p:spPr bwMode="auto">
            <a:xfrm>
              <a:off x="8711118" y="4123866"/>
              <a:ext cx="511565" cy="440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5551341E-3633-59A5-2CFF-5C9FE174808C}"/>
                    </a:ext>
                  </a:extLst>
                </p:cNvPr>
                <p:cNvSpPr txBox="1"/>
                <p:nvPr/>
              </p:nvSpPr>
              <p:spPr>
                <a:xfrm>
                  <a:off x="7857672" y="4183077"/>
                  <a:ext cx="107771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5551341E-3633-59A5-2CFF-5C9FE17480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7672" y="4183077"/>
                  <a:ext cx="1077718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B8CD1FC-7707-7A6D-8C8B-FD38FDF7BF4B}"/>
                  </a:ext>
                </a:extLst>
              </p:cNvPr>
              <p:cNvSpPr txBox="1"/>
              <p:nvPr/>
            </p:nvSpPr>
            <p:spPr>
              <a:xfrm>
                <a:off x="8799841" y="6034691"/>
                <a:ext cx="1456681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/>
                      <m:t>∼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1400" dirty="0"/>
                  <a:t> samples</a:t>
                </a:r>
              </a:p>
            </p:txBody>
          </p:sp>
        </mc:Choice>
        <mc:Fallback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B8CD1FC-7707-7A6D-8C8B-FD38FDF7B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9841" y="6034691"/>
                <a:ext cx="1456681" cy="270652"/>
              </a:xfrm>
              <a:prstGeom prst="rect">
                <a:avLst/>
              </a:prstGeom>
              <a:blipFill>
                <a:blip r:embed="rId20"/>
                <a:stretch>
                  <a:fillRect l="-3347" r="-5858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Right Brace 80">
            <a:extLst>
              <a:ext uri="{FF2B5EF4-FFF2-40B4-BE49-F238E27FC236}">
                <a16:creationId xmlns:a16="http://schemas.microsoft.com/office/drawing/2014/main" id="{A4F2BD0C-4313-36E6-2F59-B5A425F3FAA8}"/>
              </a:ext>
            </a:extLst>
          </p:cNvPr>
          <p:cNvSpPr/>
          <p:nvPr/>
        </p:nvSpPr>
        <p:spPr>
          <a:xfrm rot="5400000">
            <a:off x="9416022" y="4569186"/>
            <a:ext cx="224321" cy="264181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188AAA-9CC3-34A0-E273-805EB17EDB39}"/>
                  </a:ext>
                </a:extLst>
              </p:cNvPr>
              <p:cNvSpPr txBox="1"/>
              <p:nvPr/>
            </p:nvSpPr>
            <p:spPr>
              <a:xfrm>
                <a:off x="855027" y="1643983"/>
                <a:ext cx="434975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Standard ResNeXt-50 input: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u="sng" dirty="0"/>
                  <a:t>3 channels</a:t>
                </a:r>
                <a:r>
                  <a:rPr lang="en-US" sz="1600" dirty="0"/>
                  <a:t>, each  </a:t>
                </a:r>
                <a:r>
                  <a:rPr lang="en-US" sz="1600" u="sng" dirty="0"/>
                  <a:t>224 </a:t>
                </a:r>
                <a:r>
                  <a:rPr lang="en-US" sz="1600" u="sng" dirty="0" err="1"/>
                  <a:t>px</a:t>
                </a:r>
                <a:r>
                  <a:rPr lang="en-US" sz="1600" u="sng" dirty="0"/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600" b="0" dirty="0"/>
                  <a:t> </a:t>
                </a:r>
                <a:r>
                  <a:rPr lang="en-US" sz="1600" b="0" u="sng" dirty="0"/>
                  <a:t>224 </a:t>
                </a:r>
                <a:r>
                  <a:rPr lang="en-US" sz="1600" b="0" u="sng" dirty="0" err="1"/>
                  <a:t>px</a:t>
                </a:r>
                <a:r>
                  <a:rPr lang="en-US" sz="1600" b="0" dirty="0"/>
                  <a:t> 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188AAA-9CC3-34A0-E273-805EB17ED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027" y="1643983"/>
                <a:ext cx="4349750" cy="861774"/>
              </a:xfrm>
              <a:prstGeom prst="rect">
                <a:avLst/>
              </a:prstGeom>
              <a:blipFill>
                <a:blip r:embed="rId21"/>
                <a:stretch>
                  <a:fillRect l="-700" t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7219125-D0D5-DC1C-A165-6674818095E8}"/>
              </a:ext>
            </a:extLst>
          </p:cNvPr>
          <p:cNvCxnSpPr>
            <a:cxnSpLocks/>
          </p:cNvCxnSpPr>
          <p:nvPr/>
        </p:nvCxnSpPr>
        <p:spPr>
          <a:xfrm flipH="1">
            <a:off x="2716279" y="2177826"/>
            <a:ext cx="442071" cy="46076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D1A6A27-E73A-28E9-30CE-9C51AE0BE1C2}"/>
              </a:ext>
            </a:extLst>
          </p:cNvPr>
          <p:cNvCxnSpPr>
            <a:cxnSpLocks/>
          </p:cNvCxnSpPr>
          <p:nvPr/>
        </p:nvCxnSpPr>
        <p:spPr>
          <a:xfrm>
            <a:off x="4420075" y="2190118"/>
            <a:ext cx="405711" cy="46076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7F83AE-FA8A-277D-2A91-3E4A08EDA89B}"/>
                  </a:ext>
                </a:extLst>
              </p:cNvPr>
              <p:cNvSpPr txBox="1"/>
              <p:nvPr/>
            </p:nvSpPr>
            <p:spPr>
              <a:xfrm>
                <a:off x="1458065" y="2657070"/>
                <a:ext cx="2634524" cy="93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224 frequency bins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224×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1800</m:t>
                          </m:r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Hz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∼124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mHz</m:t>
                      </m:r>
                    </m:oMath>
                  </m:oMathPara>
                </a14:m>
                <a:endParaRPr lang="en-US" sz="1200" b="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7F83AE-FA8A-277D-2A91-3E4A08EDA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065" y="2657070"/>
                <a:ext cx="2634524" cy="931665"/>
              </a:xfrm>
              <a:prstGeom prst="rect">
                <a:avLst/>
              </a:prstGeom>
              <a:blipFill>
                <a:blip r:embed="rId22"/>
                <a:stretch>
                  <a:fillRect l="-694" t="-13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CEAFEE9-FA5A-5842-73A9-A4F29CE7D3B1}"/>
                  </a:ext>
                </a:extLst>
              </p:cNvPr>
              <p:cNvSpPr txBox="1"/>
              <p:nvPr/>
            </p:nvSpPr>
            <p:spPr>
              <a:xfrm>
                <a:off x="4080055" y="2672377"/>
                <a:ext cx="281742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224 SFT (each 30 mins)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224×30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∼4.66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days</m:t>
                      </m:r>
                    </m:oMath>
                  </m:oMathPara>
                </a14:m>
                <a:endParaRPr lang="en-US" sz="1200" b="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CEAFEE9-FA5A-5842-73A9-A4F29CE7D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055" y="2672377"/>
                <a:ext cx="2817428" cy="769441"/>
              </a:xfrm>
              <a:prstGeom prst="rect">
                <a:avLst/>
              </a:prstGeom>
              <a:blipFill>
                <a:blip r:embed="rId23"/>
                <a:stretch>
                  <a:fillRect l="-649" t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CA01B45-8260-3602-DEE3-A827E6931828}"/>
              </a:ext>
            </a:extLst>
          </p:cNvPr>
          <p:cNvSpPr/>
          <p:nvPr/>
        </p:nvSpPr>
        <p:spPr>
          <a:xfrm>
            <a:off x="936763" y="2177825"/>
            <a:ext cx="878778" cy="1410909"/>
          </a:xfrm>
          <a:custGeom>
            <a:avLst/>
            <a:gdLst>
              <a:gd name="connsiteX0" fmla="*/ 857811 w 857811"/>
              <a:gd name="connsiteY0" fmla="*/ 0 h 1701800"/>
              <a:gd name="connsiteX1" fmla="*/ 203761 w 857811"/>
              <a:gd name="connsiteY1" fmla="*/ 254000 h 1701800"/>
              <a:gd name="connsiteX2" fmla="*/ 6911 w 857811"/>
              <a:gd name="connsiteY2" fmla="*/ 692150 h 1701800"/>
              <a:gd name="connsiteX3" fmla="*/ 83111 w 857811"/>
              <a:gd name="connsiteY3" fmla="*/ 1346200 h 1701800"/>
              <a:gd name="connsiteX4" fmla="*/ 445061 w 857811"/>
              <a:gd name="connsiteY4" fmla="*/ 1701800 h 170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811" h="1701800">
                <a:moveTo>
                  <a:pt x="857811" y="0"/>
                </a:moveTo>
                <a:cubicBezTo>
                  <a:pt x="601694" y="69321"/>
                  <a:pt x="345578" y="138642"/>
                  <a:pt x="203761" y="254000"/>
                </a:cubicBezTo>
                <a:cubicBezTo>
                  <a:pt x="61944" y="369358"/>
                  <a:pt x="27019" y="510117"/>
                  <a:pt x="6911" y="692150"/>
                </a:cubicBezTo>
                <a:cubicBezTo>
                  <a:pt x="-13197" y="874183"/>
                  <a:pt x="10086" y="1177925"/>
                  <a:pt x="83111" y="1346200"/>
                </a:cubicBezTo>
                <a:cubicBezTo>
                  <a:pt x="156136" y="1514475"/>
                  <a:pt x="360394" y="1651000"/>
                  <a:pt x="445061" y="1701800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66F999B-3C41-5F67-55D3-616EB9E1E6EF}"/>
              </a:ext>
            </a:extLst>
          </p:cNvPr>
          <p:cNvCxnSpPr>
            <a:cxnSpLocks/>
            <a:stCxn id="21" idx="4"/>
          </p:cNvCxnSpPr>
          <p:nvPr/>
        </p:nvCxnSpPr>
        <p:spPr>
          <a:xfrm>
            <a:off x="1392702" y="3588734"/>
            <a:ext cx="236130" cy="12426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977A34C6-B1BD-C01C-1C3A-9DA631D2ED32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t="47764"/>
          <a:stretch/>
        </p:blipFill>
        <p:spPr>
          <a:xfrm>
            <a:off x="804567" y="3819232"/>
            <a:ext cx="6115272" cy="214207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2575718F-71B0-3EE2-7444-4363798B2DA5}"/>
              </a:ext>
            </a:extLst>
          </p:cNvPr>
          <p:cNvGrpSpPr/>
          <p:nvPr/>
        </p:nvGrpSpPr>
        <p:grpSpPr>
          <a:xfrm>
            <a:off x="1188695" y="5913322"/>
            <a:ext cx="1672072" cy="727375"/>
            <a:chOff x="1188695" y="5913322"/>
            <a:chExt cx="1672072" cy="727375"/>
          </a:xfrm>
        </p:grpSpPr>
        <p:sp>
          <p:nvSpPr>
            <p:cNvPr id="27" name="Right Brace 26">
              <a:extLst>
                <a:ext uri="{FF2B5EF4-FFF2-40B4-BE49-F238E27FC236}">
                  <a16:creationId xmlns:a16="http://schemas.microsoft.com/office/drawing/2014/main" id="{2705BFEB-9492-B2B4-E626-7693F2D88853}"/>
                </a:ext>
              </a:extLst>
            </p:cNvPr>
            <p:cNvSpPr/>
            <p:nvPr/>
          </p:nvSpPr>
          <p:spPr>
            <a:xfrm rot="5400000">
              <a:off x="1918961" y="5183056"/>
              <a:ext cx="211540" cy="1672072"/>
            </a:xfrm>
            <a:prstGeom prst="rightBrac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72BCB55-2E7F-CC14-F796-B66C99770834}"/>
                </a:ext>
              </a:extLst>
            </p:cNvPr>
            <p:cNvSpPr txBox="1"/>
            <p:nvPr/>
          </p:nvSpPr>
          <p:spPr>
            <a:xfrm>
              <a:off x="1815541" y="6086699"/>
              <a:ext cx="51391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224</a:t>
              </a:r>
              <a:endParaRPr lang="en-US" sz="1100" b="0" dirty="0"/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0759B4E-07EB-FB9F-90A4-6266B8E63E86}"/>
              </a:ext>
            </a:extLst>
          </p:cNvPr>
          <p:cNvGrpSpPr/>
          <p:nvPr/>
        </p:nvGrpSpPr>
        <p:grpSpPr>
          <a:xfrm>
            <a:off x="214524" y="3999746"/>
            <a:ext cx="590043" cy="1672072"/>
            <a:chOff x="214524" y="3999746"/>
            <a:chExt cx="590043" cy="1672072"/>
          </a:xfrm>
        </p:grpSpPr>
        <p:sp>
          <p:nvSpPr>
            <p:cNvPr id="28" name="Right Brace 27">
              <a:extLst>
                <a:ext uri="{FF2B5EF4-FFF2-40B4-BE49-F238E27FC236}">
                  <a16:creationId xmlns:a16="http://schemas.microsoft.com/office/drawing/2014/main" id="{B8A3424F-FF94-E83B-240B-072EDEBAE9CA}"/>
                </a:ext>
              </a:extLst>
            </p:cNvPr>
            <p:cNvSpPr/>
            <p:nvPr/>
          </p:nvSpPr>
          <p:spPr>
            <a:xfrm rot="10800000">
              <a:off x="593027" y="3999746"/>
              <a:ext cx="211540" cy="1672072"/>
            </a:xfrm>
            <a:prstGeom prst="rightBrac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9800298-AC69-0D1B-CC5D-039AEE02F083}"/>
                </a:ext>
              </a:extLst>
            </p:cNvPr>
            <p:cNvSpPr txBox="1"/>
            <p:nvPr/>
          </p:nvSpPr>
          <p:spPr>
            <a:xfrm>
              <a:off x="214524" y="4719716"/>
              <a:ext cx="51391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224</a:t>
              </a:r>
              <a:endParaRPr lang="en-US" sz="1100" b="0" dirty="0"/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8B97EA3-5A4B-3AFD-98EE-28ABE76289A3}"/>
              </a:ext>
            </a:extLst>
          </p:cNvPr>
          <p:cNvSpPr txBox="1"/>
          <p:nvPr/>
        </p:nvSpPr>
        <p:spPr>
          <a:xfrm>
            <a:off x="698796" y="929009"/>
            <a:ext cx="531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Time frequency representation</a:t>
            </a:r>
            <a:r>
              <a:rPr lang="en-US" sz="1600" dirty="0"/>
              <a:t> (Complex spectrogram)</a:t>
            </a:r>
          </a:p>
          <a:p>
            <a:r>
              <a:rPr lang="en-US" sz="1600" b="1" dirty="0"/>
              <a:t>SFT length</a:t>
            </a:r>
            <a:r>
              <a:rPr lang="en-US" sz="1600" dirty="0"/>
              <a:t> = 30 min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205523DB-78C1-37A1-165B-A59431B88AE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402426" y="4323000"/>
            <a:ext cx="2533650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6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5" grpId="0"/>
      <p:bldP spid="80" grpId="0"/>
      <p:bldP spid="81" grpId="0" animBg="1"/>
      <p:bldP spid="13" grpId="0"/>
      <p:bldP spid="20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0DDC2C-D69D-FB39-FB25-B878674B2700}"/>
              </a:ext>
            </a:extLst>
          </p:cNvPr>
          <p:cNvSpPr/>
          <p:nvPr/>
        </p:nvSpPr>
        <p:spPr>
          <a:xfrm>
            <a:off x="0" y="6436910"/>
            <a:ext cx="12192000" cy="42108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4B5780-CBA0-8BAF-A274-B2782B9C6890}"/>
              </a:ext>
            </a:extLst>
          </p:cNvPr>
          <p:cNvSpPr/>
          <p:nvPr/>
        </p:nvSpPr>
        <p:spPr>
          <a:xfrm>
            <a:off x="0" y="688031"/>
            <a:ext cx="12192000" cy="51382"/>
          </a:xfrm>
          <a:prstGeom prst="rect">
            <a:avLst/>
          </a:prstGeom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EEB990-4D0C-6524-B396-56B7784C8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254" y="-293087"/>
            <a:ext cx="417349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Network architecture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6999B1F0-66D1-021F-46EF-F035E304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143" y="6464891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20/6/2024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6AFE02F-5696-9287-0B2F-7CC9E9C45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7182" y="6464891"/>
            <a:ext cx="5057633" cy="365125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Detection of unmodeled CWs using a Transfer Learning approach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5AFE677-6251-4170-3362-4DAEA434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8397" y="6464891"/>
            <a:ext cx="2743200" cy="365125"/>
          </a:xfrm>
        </p:spPr>
        <p:txBody>
          <a:bodyPr/>
          <a:lstStyle/>
          <a:p>
            <a:fld id="{087C2326-E457-47DB-9663-F37300935455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B083C23-4F94-3C0D-EE77-4930D035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43" y="57702"/>
            <a:ext cx="2715845" cy="53226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34AEF80-706F-A615-22EB-53A7A006B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8453" y="57702"/>
            <a:ext cx="1343404" cy="555952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52EEACDA-C455-A957-ED3C-B5E79ACFF63B}"/>
              </a:ext>
            </a:extLst>
          </p:cNvPr>
          <p:cNvGrpSpPr/>
          <p:nvPr/>
        </p:nvGrpSpPr>
        <p:grpSpPr>
          <a:xfrm>
            <a:off x="239474" y="1564752"/>
            <a:ext cx="4279758" cy="3492441"/>
            <a:chOff x="404115" y="213172"/>
            <a:chExt cx="6049324" cy="5490397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B78400B2-9D25-0780-AC6B-0219C261A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056701" y="2108202"/>
              <a:ext cx="1876425" cy="657225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81326C8-ED51-4419-DCE8-ED3C7AF6A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056700" y="1263656"/>
              <a:ext cx="1876425" cy="657225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0FE27D9D-499C-3E58-5943-D28E7A5B2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056701" y="2942438"/>
              <a:ext cx="1876425" cy="657225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B981AA11-CB9D-3DDC-443C-A85F3315D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056693" y="3786985"/>
              <a:ext cx="1943100" cy="657225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B0274815-3247-EA44-547F-080FFF256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342450" y="685801"/>
              <a:ext cx="1304925" cy="152400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C3F22351-B8A0-2AB3-E994-A1D767314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104324" y="1069973"/>
              <a:ext cx="1781175" cy="152400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4DF229E6-43F1-72BA-1CCA-90E50FC9A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2294825" y="4823617"/>
              <a:ext cx="1419225" cy="152400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51EE7A45-FF7B-D2E9-4255-C96BBB6D7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2294825" y="5058569"/>
              <a:ext cx="1352551" cy="152400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947E7952-E097-6FC8-714C-28B80E7D3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185286" y="213172"/>
              <a:ext cx="1685925" cy="171451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F4EBCBBB-E4F5-3A64-1FF1-B8D4615FE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156588" y="423958"/>
              <a:ext cx="504825" cy="142875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A627EEAE-A217-1713-6741-02A811D0F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047045" y="682717"/>
              <a:ext cx="723900" cy="114300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CC6647CD-5C6F-F91B-0390-024DE964B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132774" y="1355024"/>
              <a:ext cx="552451" cy="114300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8B393953-5BFC-C76B-73D5-8C40B0187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1132775" y="2352765"/>
              <a:ext cx="552451" cy="114300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B0EE0C7D-2BE4-6970-F416-43B2A427C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132775" y="3172711"/>
              <a:ext cx="552451" cy="114300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D5032680-1E02-021B-34D0-91EC44434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1218494" y="4037904"/>
              <a:ext cx="381000" cy="123825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F1503760-8F3E-09DE-CBAD-CF647AD70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1218494" y="4956863"/>
              <a:ext cx="381000" cy="114300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4BA5959-D116-7A3F-F246-8C7C1B3FD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472376" y="1355024"/>
              <a:ext cx="438151" cy="114300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55AEFBC5-0B64-DF1F-3EF8-54945C61B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472377" y="2352765"/>
              <a:ext cx="438151" cy="114300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A8C71FE0-9E6B-4EDD-C5E1-A55C1F54F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472377" y="3166753"/>
              <a:ext cx="438151" cy="114300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09E9606C-34DF-404F-1C54-6E6860E09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p:blipFill>
          <p:spPr>
            <a:xfrm>
              <a:off x="472377" y="4037897"/>
              <a:ext cx="438151" cy="114300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08761236-505D-7203-AAA2-915DC69A4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p:blipFill>
          <p:spPr>
            <a:xfrm>
              <a:off x="472376" y="682717"/>
              <a:ext cx="438151" cy="114300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D4132962-59DF-AB95-673F-53FC1239C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p:blipFill>
          <p:spPr>
            <a:xfrm>
              <a:off x="4540817" y="221607"/>
              <a:ext cx="1609725" cy="123825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7A3C98FD-430A-95A8-811F-D087AB9B5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/>
            </a:stretch>
          </p:blipFill>
          <p:spPr>
            <a:xfrm>
              <a:off x="5314249" y="620005"/>
              <a:ext cx="47625" cy="22860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EC4A96E2-5304-D662-10EA-49635BAE7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/>
            </a:stretch>
          </p:blipFill>
          <p:spPr>
            <a:xfrm>
              <a:off x="5314249" y="1001801"/>
              <a:ext cx="47625" cy="228600"/>
            </a:xfrm>
            <a:prstGeom prst="rect">
              <a:avLst/>
            </a:prstGeom>
          </p:spPr>
        </p:pic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B83EC9DA-0856-D97D-E72C-1890ECBE3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/>
            </a:stretch>
          </p:blipFill>
          <p:spPr>
            <a:xfrm>
              <a:off x="5314250" y="1430429"/>
              <a:ext cx="47625" cy="228600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FA5FE9C4-B709-1462-3A52-D65B8D163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/>
            </a:stretch>
          </p:blipFill>
          <p:spPr>
            <a:xfrm>
              <a:off x="5314249" y="2238465"/>
              <a:ext cx="47625" cy="228600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24936965-4E6E-18E1-ABE1-8B643EBCD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/>
            </a:stretch>
          </p:blipFill>
          <p:spPr>
            <a:xfrm>
              <a:off x="5314249" y="3014351"/>
              <a:ext cx="47625" cy="228600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6EAE9437-3172-1FC0-1E56-64F46AAF2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/>
            </a:stretch>
          </p:blipFill>
          <p:spPr>
            <a:xfrm>
              <a:off x="5314249" y="3891845"/>
              <a:ext cx="47625" cy="228600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3395BDD4-8121-23DE-01E6-CE0996638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tretch>
              <a:fillRect/>
            </a:stretch>
          </p:blipFill>
          <p:spPr>
            <a:xfrm>
              <a:off x="4980873" y="4910744"/>
              <a:ext cx="666751" cy="123825"/>
            </a:xfrm>
            <a:prstGeom prst="rect">
              <a:avLst/>
            </a:prstGeom>
          </p:spPr>
        </p:pic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5E93B4DA-F8B1-0160-6A57-132A6C444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tretch>
              <a:fillRect/>
            </a:stretch>
          </p:blipFill>
          <p:spPr>
            <a:xfrm>
              <a:off x="4578441" y="5163150"/>
              <a:ext cx="1504951" cy="152400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90CD40F6-04EB-AB62-B889-4087E2F0B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p:blipFill>
          <p:spPr>
            <a:xfrm>
              <a:off x="5190422" y="4687305"/>
              <a:ext cx="247651" cy="114300"/>
            </a:xfrm>
            <a:prstGeom prst="rect">
              <a:avLst/>
            </a:prstGeom>
          </p:spPr>
        </p:pic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AD874AD-D7B1-606A-26C5-D34395F90094}"/>
                </a:ext>
              </a:extLst>
            </p:cNvPr>
            <p:cNvCxnSpPr>
              <a:cxnSpLocks/>
            </p:cNvCxnSpPr>
            <p:nvPr/>
          </p:nvCxnSpPr>
          <p:spPr>
            <a:xfrm>
              <a:off x="404115" y="942973"/>
              <a:ext cx="586168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371DF1C-1007-5119-17B0-82B9B4464F58}"/>
                </a:ext>
              </a:extLst>
            </p:cNvPr>
            <p:cNvCxnSpPr>
              <a:cxnSpLocks/>
            </p:cNvCxnSpPr>
            <p:nvPr/>
          </p:nvCxnSpPr>
          <p:spPr>
            <a:xfrm>
              <a:off x="404116" y="2009773"/>
              <a:ext cx="586168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51172B3-0FF2-716E-4210-BE3BDFFA9908}"/>
                </a:ext>
              </a:extLst>
            </p:cNvPr>
            <p:cNvCxnSpPr>
              <a:cxnSpLocks/>
            </p:cNvCxnSpPr>
            <p:nvPr/>
          </p:nvCxnSpPr>
          <p:spPr>
            <a:xfrm>
              <a:off x="404116" y="2854323"/>
              <a:ext cx="586168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E2C116B-51AF-CB59-81E7-55C7AFAD08C0}"/>
                </a:ext>
              </a:extLst>
            </p:cNvPr>
            <p:cNvCxnSpPr>
              <a:cxnSpLocks/>
            </p:cNvCxnSpPr>
            <p:nvPr/>
          </p:nvCxnSpPr>
          <p:spPr>
            <a:xfrm>
              <a:off x="404116" y="3679823"/>
              <a:ext cx="586168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31D0E2E-6AC8-1EA3-6BB8-F57F841868BB}"/>
                </a:ext>
              </a:extLst>
            </p:cNvPr>
            <p:cNvCxnSpPr>
              <a:cxnSpLocks/>
            </p:cNvCxnSpPr>
            <p:nvPr/>
          </p:nvCxnSpPr>
          <p:spPr>
            <a:xfrm>
              <a:off x="437452" y="4547006"/>
              <a:ext cx="582834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AC19F5D-E5F0-836B-305C-4DE2102D3BC5}"/>
                </a:ext>
              </a:extLst>
            </p:cNvPr>
            <p:cNvSpPr/>
            <p:nvPr/>
          </p:nvSpPr>
          <p:spPr>
            <a:xfrm>
              <a:off x="1930021" y="529525"/>
              <a:ext cx="2215515" cy="5174044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6684188-7C4D-8A62-67F2-DCD344465CD5}"/>
                </a:ext>
              </a:extLst>
            </p:cNvPr>
            <p:cNvSpPr/>
            <p:nvPr/>
          </p:nvSpPr>
          <p:spPr>
            <a:xfrm>
              <a:off x="4237924" y="529525"/>
              <a:ext cx="2215515" cy="5174044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8332053B-E9C7-555C-62AA-36C0E14BA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/>
            </a:stretch>
          </p:blipFill>
          <p:spPr>
            <a:xfrm>
              <a:off x="4712267" y="5414189"/>
              <a:ext cx="1266825" cy="152400"/>
            </a:xfrm>
            <a:prstGeom prst="rect">
              <a:avLst/>
            </a:prstGeom>
          </p:spPr>
        </p:pic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2D818D39-3C77-CBC7-AA4C-7EE73A42A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2"/>
                </a:ext>
              </a:extLst>
            </a:blip>
            <a:stretch>
              <a:fillRect/>
            </a:stretch>
          </p:blipFill>
          <p:spPr>
            <a:xfrm>
              <a:off x="4437949" y="4261720"/>
              <a:ext cx="1780220" cy="144995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CB509AE-F447-CDD5-2E01-211B7F3A0916}"/>
              </a:ext>
            </a:extLst>
          </p:cNvPr>
          <p:cNvGrpSpPr/>
          <p:nvPr/>
        </p:nvGrpSpPr>
        <p:grpSpPr>
          <a:xfrm>
            <a:off x="5044851" y="1692492"/>
            <a:ext cx="3401973" cy="4008352"/>
            <a:chOff x="7529764" y="772879"/>
            <a:chExt cx="4841538" cy="4762717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28A1798-14B3-233C-2FFD-1043E539E794}"/>
                </a:ext>
              </a:extLst>
            </p:cNvPr>
            <p:cNvSpPr/>
            <p:nvPr/>
          </p:nvSpPr>
          <p:spPr>
            <a:xfrm>
              <a:off x="8262935" y="2184468"/>
              <a:ext cx="1672900" cy="1013754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72F4C91-0A14-2CFB-B503-6E9454930444}"/>
                </a:ext>
              </a:extLst>
            </p:cNvPr>
            <p:cNvSpPr/>
            <p:nvPr/>
          </p:nvSpPr>
          <p:spPr>
            <a:xfrm>
              <a:off x="10515197" y="2184468"/>
              <a:ext cx="1672900" cy="1013754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FB0FB029-74CA-1123-9343-39578FFEB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p:blipFill>
          <p:spPr>
            <a:xfrm>
              <a:off x="8400697" y="2265640"/>
              <a:ext cx="1397376" cy="107490"/>
            </a:xfrm>
            <a:prstGeom prst="rect">
              <a:avLst/>
            </a:prstGeom>
          </p:spPr>
        </p:pic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EFF572D8-5B67-0035-3E6C-1D2B9BA55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p:blipFill>
          <p:spPr>
            <a:xfrm>
              <a:off x="10652959" y="2265640"/>
              <a:ext cx="1397376" cy="107490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47FFCDE-1CE3-553F-A209-5A8308871DBE}"/>
                </a:ext>
              </a:extLst>
            </p:cNvPr>
            <p:cNvSpPr/>
            <p:nvPr/>
          </p:nvSpPr>
          <p:spPr>
            <a:xfrm>
              <a:off x="9414456" y="3948588"/>
              <a:ext cx="1672900" cy="1013754"/>
            </a:xfrm>
            <a:prstGeom prst="rect">
              <a:avLst/>
            </a:prstGeom>
            <a:noFill/>
            <a:ln>
              <a:solidFill>
                <a:schemeClr val="accent5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28F9AF6B-03B0-A84C-92B7-91E37F3B6671}"/>
                </a:ext>
              </a:extLst>
            </p:cNvPr>
            <p:cNvCxnSpPr>
              <a:stCxn id="56" idx="2"/>
            </p:cNvCxnSpPr>
            <p:nvPr/>
          </p:nvCxnSpPr>
          <p:spPr>
            <a:xfrm>
              <a:off x="9099385" y="3198222"/>
              <a:ext cx="748314" cy="74036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1A7D94F5-505B-CE6E-73CF-C151E1A651D8}"/>
                </a:ext>
              </a:extLst>
            </p:cNvPr>
            <p:cNvCxnSpPr>
              <a:stCxn id="57" idx="2"/>
            </p:cNvCxnSpPr>
            <p:nvPr/>
          </p:nvCxnSpPr>
          <p:spPr>
            <a:xfrm flipH="1">
              <a:off x="10652959" y="3198222"/>
              <a:ext cx="698688" cy="74036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9C5B899F-E609-1F6E-66DC-00A0FD00BB13}"/>
                </a:ext>
              </a:extLst>
            </p:cNvPr>
            <p:cNvCxnSpPr>
              <a:cxnSpLocks/>
              <a:stCxn id="65" idx="2"/>
              <a:endCxn id="69" idx="0"/>
            </p:cNvCxnSpPr>
            <p:nvPr/>
          </p:nvCxnSpPr>
          <p:spPr>
            <a:xfrm>
              <a:off x="10250906" y="4962342"/>
              <a:ext cx="0" cy="40614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26F5939-02E7-AA79-3A0E-759AF9303D78}"/>
                </a:ext>
              </a:extLst>
            </p:cNvPr>
            <p:cNvSpPr/>
            <p:nvPr/>
          </p:nvSpPr>
          <p:spPr>
            <a:xfrm>
              <a:off x="10169714" y="5368482"/>
              <a:ext cx="162385" cy="16711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7E4DD0C-2F85-8003-0618-1FCCF2959813}"/>
                </a:ext>
              </a:extLst>
            </p:cNvPr>
            <p:cNvCxnSpPr/>
            <p:nvPr/>
          </p:nvCxnSpPr>
          <p:spPr>
            <a:xfrm>
              <a:off x="8008622" y="3609851"/>
              <a:ext cx="436268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305B01D-BF37-8933-A83F-904A9C2321CF}"/>
                </a:ext>
              </a:extLst>
            </p:cNvPr>
            <p:cNvCxnSpPr/>
            <p:nvPr/>
          </p:nvCxnSpPr>
          <p:spPr>
            <a:xfrm>
              <a:off x="7988373" y="5210969"/>
              <a:ext cx="436268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5CF13EE-C908-E314-9D60-0C905259ACC1}"/>
                </a:ext>
              </a:extLst>
            </p:cNvPr>
            <p:cNvCxnSpPr/>
            <p:nvPr/>
          </p:nvCxnSpPr>
          <p:spPr>
            <a:xfrm>
              <a:off x="8008622" y="1960994"/>
              <a:ext cx="436268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B0EABA15-1C0B-0C54-3C8A-9E7076239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tretch>
              <a:fillRect/>
            </a:stretch>
          </p:blipFill>
          <p:spPr>
            <a:xfrm>
              <a:off x="7559752" y="2723356"/>
              <a:ext cx="542925" cy="152400"/>
            </a:xfrm>
            <a:prstGeom prst="rect">
              <a:avLst/>
            </a:prstGeom>
          </p:spPr>
        </p:pic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EE13E04F-DB6C-0217-FB9C-F4496B2BD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6"/>
                </a:ext>
              </a:extLst>
            </a:blip>
            <a:stretch>
              <a:fillRect/>
            </a:stretch>
          </p:blipFill>
          <p:spPr>
            <a:xfrm>
              <a:off x="7559752" y="4313731"/>
              <a:ext cx="542925" cy="152400"/>
            </a:xfrm>
            <a:prstGeom prst="rect">
              <a:avLst/>
            </a:prstGeom>
          </p:spPr>
        </p:pic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078D6226-B709-37AA-BD22-E6E74C679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8"/>
                </a:ext>
              </a:extLst>
            </a:blip>
            <a:stretch>
              <a:fillRect/>
            </a:stretch>
          </p:blipFill>
          <p:spPr>
            <a:xfrm>
              <a:off x="8850646" y="5375839"/>
              <a:ext cx="1190625" cy="152400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1826C58B-B20C-50AD-74B1-AE356AB79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/>
            <a:stretch>
              <a:fillRect/>
            </a:stretch>
          </p:blipFill>
          <p:spPr>
            <a:xfrm>
              <a:off x="8439207" y="772879"/>
              <a:ext cx="1018644" cy="758061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048197FD-1B40-ADBC-3893-4E94D2463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/>
            <a:stretch>
              <a:fillRect/>
            </a:stretch>
          </p:blipFill>
          <p:spPr>
            <a:xfrm>
              <a:off x="8568333" y="850411"/>
              <a:ext cx="1020215" cy="758061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DE3E674E-7D66-8AC0-6C57-EEA1004BB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/>
            <a:stretch>
              <a:fillRect/>
            </a:stretch>
          </p:blipFill>
          <p:spPr>
            <a:xfrm>
              <a:off x="8747195" y="1000022"/>
              <a:ext cx="1021637" cy="758059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2C0E3417-5FB8-904C-41AB-F21978B94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/>
            <a:stretch>
              <a:fillRect/>
            </a:stretch>
          </p:blipFill>
          <p:spPr>
            <a:xfrm>
              <a:off x="10652960" y="783859"/>
              <a:ext cx="1020215" cy="757628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157E6725-DCE6-2919-4CED-FD3F9D9B7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3"/>
            <a:stretch>
              <a:fillRect/>
            </a:stretch>
          </p:blipFill>
          <p:spPr>
            <a:xfrm>
              <a:off x="10776785" y="858478"/>
              <a:ext cx="1020215" cy="759179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7C6C7194-AA2B-195D-84B1-9D00C4564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/>
            <a:stretch>
              <a:fillRect/>
            </a:stretch>
          </p:blipFill>
          <p:spPr>
            <a:xfrm>
              <a:off x="10959082" y="1007095"/>
              <a:ext cx="1020215" cy="753222"/>
            </a:xfrm>
            <a:prstGeom prst="rect">
              <a:avLst/>
            </a:prstGeom>
          </p:spPr>
        </p:pic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61D966B3-30B9-6933-32F4-FFB206AC2D13}"/>
                </a:ext>
              </a:extLst>
            </p:cNvPr>
            <p:cNvCxnSpPr/>
            <p:nvPr/>
          </p:nvCxnSpPr>
          <p:spPr>
            <a:xfrm>
              <a:off x="9099385" y="1803086"/>
              <a:ext cx="0" cy="3194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7E2ED7C5-2879-C530-1039-974F911E37B3}"/>
                </a:ext>
              </a:extLst>
            </p:cNvPr>
            <p:cNvCxnSpPr/>
            <p:nvPr/>
          </p:nvCxnSpPr>
          <p:spPr>
            <a:xfrm>
              <a:off x="11351647" y="1801251"/>
              <a:ext cx="0" cy="3194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B3EFFA56-9AF4-94CD-3AD2-A3F096ACE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6"/>
                </a:ext>
              </a:extLst>
            </a:blip>
            <a:stretch>
              <a:fillRect/>
            </a:stretch>
          </p:blipFill>
          <p:spPr>
            <a:xfrm>
              <a:off x="8452669" y="4313731"/>
              <a:ext cx="914400" cy="152400"/>
            </a:xfrm>
            <a:prstGeom prst="rect">
              <a:avLst/>
            </a:prstGeom>
          </p:spPr>
        </p:pic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837F702A-CDEC-85C9-C265-CDC65DED1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8"/>
                </a:ext>
              </a:extLst>
            </a:blip>
            <a:stretch>
              <a:fillRect/>
            </a:stretch>
          </p:blipFill>
          <p:spPr>
            <a:xfrm>
              <a:off x="9812192" y="1152006"/>
              <a:ext cx="817420" cy="397197"/>
            </a:xfrm>
            <a:prstGeom prst="rect">
              <a:avLst/>
            </a:prstGeom>
          </p:spPr>
        </p:pic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4A10AF49-CD9A-5D9E-B2FA-FA34620A0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0"/>
                </a:ext>
              </a:extLst>
            </a:blip>
            <a:stretch>
              <a:fillRect/>
            </a:stretch>
          </p:blipFill>
          <p:spPr>
            <a:xfrm>
              <a:off x="7529764" y="1152005"/>
              <a:ext cx="817686" cy="130830"/>
            </a:xfrm>
            <a:prstGeom prst="rect">
              <a:avLst/>
            </a:prstGeom>
          </p:spPr>
        </p:pic>
        <p:pic>
          <p:nvPicPr>
            <p:cNvPr id="87" name="Graphic 86">
              <a:extLst>
                <a:ext uri="{FF2B5EF4-FFF2-40B4-BE49-F238E27FC236}">
                  <a16:creationId xmlns:a16="http://schemas.microsoft.com/office/drawing/2014/main" id="{16F1CE0D-170C-4FED-8619-A26169A57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2"/>
                </a:ext>
              </a:extLst>
            </a:blip>
            <a:stretch>
              <a:fillRect/>
            </a:stretch>
          </p:blipFill>
          <p:spPr>
            <a:xfrm>
              <a:off x="7576081" y="1304791"/>
              <a:ext cx="717539" cy="135955"/>
            </a:xfrm>
            <a:prstGeom prst="rect">
              <a:avLst/>
            </a:prstGeom>
          </p:spPr>
        </p:pic>
        <p:pic>
          <p:nvPicPr>
            <p:cNvPr id="88" name="Graphic 87">
              <a:extLst>
                <a:ext uri="{FF2B5EF4-FFF2-40B4-BE49-F238E27FC236}">
                  <a16:creationId xmlns:a16="http://schemas.microsoft.com/office/drawing/2014/main" id="{574FAC84-F7A8-A521-30D2-FE946A931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4"/>
                </a:ext>
              </a:extLst>
            </a:blip>
            <a:stretch>
              <a:fillRect/>
            </a:stretch>
          </p:blipFill>
          <p:spPr>
            <a:xfrm>
              <a:off x="8989847" y="2716407"/>
              <a:ext cx="219075" cy="114300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9C9B7B0F-F82F-66DD-661B-40E2F3165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6"/>
                </a:ext>
              </a:extLst>
            </a:blip>
            <a:stretch>
              <a:fillRect/>
            </a:stretch>
          </p:blipFill>
          <p:spPr>
            <a:xfrm>
              <a:off x="11256397" y="2716407"/>
              <a:ext cx="190500" cy="114300"/>
            </a:xfrm>
            <a:prstGeom prst="rect">
              <a:avLst/>
            </a:prstGeom>
          </p:spPr>
        </p:pic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715676E4-DBFC-2F28-D001-8FA033B83EA4}"/>
              </a:ext>
            </a:extLst>
          </p:cNvPr>
          <p:cNvCxnSpPr>
            <a:cxnSpLocks/>
            <a:endCxn id="56" idx="1"/>
          </p:cNvCxnSpPr>
          <p:nvPr/>
        </p:nvCxnSpPr>
        <p:spPr>
          <a:xfrm>
            <a:off x="4687486" y="2771239"/>
            <a:ext cx="872538" cy="535854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F5ED649-8BE8-F421-89C0-A1E5CC74945F}"/>
              </a:ext>
            </a:extLst>
          </p:cNvPr>
          <p:cNvCxnSpPr>
            <a:cxnSpLocks/>
            <a:endCxn id="57" idx="1"/>
          </p:cNvCxnSpPr>
          <p:nvPr/>
        </p:nvCxnSpPr>
        <p:spPr>
          <a:xfrm>
            <a:off x="4665701" y="2698098"/>
            <a:ext cx="2476905" cy="608995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4E02811E-8FD0-CDDD-F420-E37E4730D433}"/>
              </a:ext>
            </a:extLst>
          </p:cNvPr>
          <p:cNvSpPr txBox="1"/>
          <p:nvPr/>
        </p:nvSpPr>
        <p:spPr>
          <a:xfrm>
            <a:off x="8751535" y="1451578"/>
            <a:ext cx="36502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Conventional CNN architecture </a:t>
            </a:r>
            <a:r>
              <a:rPr lang="en-US" sz="1600" b="1" dirty="0"/>
              <a:t>lose information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Down sampling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Feature transf. across layers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23355A3-732A-61B5-447D-68CB44B0E1F5}"/>
              </a:ext>
            </a:extLst>
          </p:cNvPr>
          <p:cNvSpPr txBox="1"/>
          <p:nvPr/>
        </p:nvSpPr>
        <p:spPr>
          <a:xfrm>
            <a:off x="8874447" y="2933106"/>
            <a:ext cx="3107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Residual connections prevent this!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8101767-85C6-BF3C-2059-8B8743B2F6B3}"/>
              </a:ext>
            </a:extLst>
          </p:cNvPr>
          <p:cNvSpPr txBox="1"/>
          <p:nvPr/>
        </p:nvSpPr>
        <p:spPr>
          <a:xfrm>
            <a:off x="8840952" y="3645371"/>
            <a:ext cx="32262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Identity mapping of the input to deeper layers.</a:t>
            </a:r>
          </a:p>
          <a:p>
            <a:endParaRPr lang="en-US" sz="1600" dirty="0"/>
          </a:p>
          <a:p>
            <a:r>
              <a:rPr lang="en-US" sz="1600" dirty="0"/>
              <a:t>This is a </a:t>
            </a:r>
            <a:r>
              <a:rPr lang="en-US" sz="1600" b="1" dirty="0"/>
              <a:t>key feature</a:t>
            </a:r>
            <a:r>
              <a:rPr lang="en-US" sz="1600" dirty="0"/>
              <a:t> of the </a:t>
            </a:r>
            <a:r>
              <a:rPr lang="en-US" sz="1600" dirty="0" err="1"/>
              <a:t>ResNeXt</a:t>
            </a:r>
            <a:r>
              <a:rPr lang="en-US" sz="1600" dirty="0"/>
              <a:t> architecture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234B84-EA25-47F2-3CC0-DF6E344E7C22}"/>
              </a:ext>
            </a:extLst>
          </p:cNvPr>
          <p:cNvSpPr/>
          <p:nvPr/>
        </p:nvSpPr>
        <p:spPr>
          <a:xfrm>
            <a:off x="2886444" y="3676433"/>
            <a:ext cx="1716029" cy="150738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3547A3-40AD-A50F-198F-19BB5DE3707E}"/>
              </a:ext>
            </a:extLst>
          </p:cNvPr>
          <p:cNvSpPr txBox="1"/>
          <p:nvPr/>
        </p:nvSpPr>
        <p:spPr>
          <a:xfrm>
            <a:off x="1301715" y="5124961"/>
            <a:ext cx="139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25 million trainable parameters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456AF57-069E-34E5-BF07-0A578BBE2B55}"/>
              </a:ext>
            </a:extLst>
          </p:cNvPr>
          <p:cNvGrpSpPr/>
          <p:nvPr/>
        </p:nvGrpSpPr>
        <p:grpSpPr>
          <a:xfrm>
            <a:off x="2892341" y="1716663"/>
            <a:ext cx="1716029" cy="1930688"/>
            <a:chOff x="2892341" y="1716663"/>
            <a:chExt cx="1716029" cy="193068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98570D0-C825-4AF1-334A-138BFA4B3308}"/>
                </a:ext>
              </a:extLst>
            </p:cNvPr>
            <p:cNvSpPr/>
            <p:nvPr/>
          </p:nvSpPr>
          <p:spPr>
            <a:xfrm>
              <a:off x="2892341" y="1716663"/>
              <a:ext cx="1716029" cy="1930688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16DB4C-061A-5519-04AA-9AF2CD0CF1B1}"/>
                </a:ext>
              </a:extLst>
            </p:cNvPr>
            <p:cNvSpPr txBox="1"/>
            <p:nvPr/>
          </p:nvSpPr>
          <p:spPr>
            <a:xfrm>
              <a:off x="3085455" y="2448443"/>
              <a:ext cx="1390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B0F0"/>
                  </a:solidFill>
                </a:rPr>
                <a:t>Frozen parameters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9119D3C-668C-F278-B09C-BEC08F9DD5CD}"/>
              </a:ext>
            </a:extLst>
          </p:cNvPr>
          <p:cNvSpPr txBox="1"/>
          <p:nvPr/>
        </p:nvSpPr>
        <p:spPr>
          <a:xfrm>
            <a:off x="5666947" y="5882031"/>
            <a:ext cx="3112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∼6 million total trainable parameters</a:t>
            </a:r>
            <a:endParaRPr lang="en-US" sz="1000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F2F020E3-0B0D-735D-27CD-D98546A2E28A}"/>
              </a:ext>
            </a:extLst>
          </p:cNvPr>
          <p:cNvSpPr/>
          <p:nvPr/>
        </p:nvSpPr>
        <p:spPr>
          <a:xfrm>
            <a:off x="2835010" y="1673812"/>
            <a:ext cx="1822372" cy="356536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3BDDFE5-9D2A-A72F-06FA-C79365F6D519}"/>
              </a:ext>
            </a:extLst>
          </p:cNvPr>
          <p:cNvSpPr/>
          <p:nvPr/>
        </p:nvSpPr>
        <p:spPr>
          <a:xfrm>
            <a:off x="5561185" y="2881440"/>
            <a:ext cx="1174325" cy="82759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5C77B56-B2AE-814C-B961-429C3214AA50}"/>
              </a:ext>
            </a:extLst>
          </p:cNvPr>
          <p:cNvSpPr/>
          <p:nvPr/>
        </p:nvSpPr>
        <p:spPr>
          <a:xfrm>
            <a:off x="7127956" y="2885468"/>
            <a:ext cx="1174325" cy="84634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3D52996-C143-8ECD-5815-D878DD5593CA}"/>
              </a:ext>
            </a:extLst>
          </p:cNvPr>
          <p:cNvSpPr txBox="1"/>
          <p:nvPr/>
        </p:nvSpPr>
        <p:spPr>
          <a:xfrm>
            <a:off x="6508387" y="4323649"/>
            <a:ext cx="879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Linear(4,64)</a:t>
            </a:r>
          </a:p>
          <a:p>
            <a:pPr algn="ctr"/>
            <a:r>
              <a:rPr lang="en-US" sz="900" dirty="0"/>
              <a:t>BN, Drop-out</a:t>
            </a:r>
          </a:p>
          <a:p>
            <a:pPr algn="ctr"/>
            <a:r>
              <a:rPr lang="en-US" sz="900" dirty="0"/>
              <a:t>Linear(64,32)</a:t>
            </a:r>
          </a:p>
          <a:p>
            <a:pPr algn="ctr"/>
            <a:r>
              <a:rPr lang="en-US" sz="900" dirty="0"/>
              <a:t>BN</a:t>
            </a:r>
          </a:p>
          <a:p>
            <a:pPr algn="ctr"/>
            <a:r>
              <a:rPr lang="en-US" sz="900" dirty="0"/>
              <a:t>Linear(32,2)</a:t>
            </a:r>
          </a:p>
          <a:p>
            <a:pPr algn="ctr"/>
            <a:r>
              <a:rPr lang="en-US" sz="900" dirty="0"/>
              <a:t>Sigmoid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C902E98-CE56-8539-0349-0497E4AD6A59}"/>
              </a:ext>
            </a:extLst>
          </p:cNvPr>
          <p:cNvSpPr txBox="1"/>
          <p:nvPr/>
        </p:nvSpPr>
        <p:spPr>
          <a:xfrm>
            <a:off x="2612781" y="5356616"/>
            <a:ext cx="3112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∼500.000 trainable parameters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4671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4" grpId="0" animBg="1"/>
      <p:bldP spid="100" grpId="0" animBg="1"/>
      <p:bldP spid="10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11362</TotalTime>
  <Words>981</Words>
  <Application>Microsoft Office PowerPoint</Application>
  <PresentationFormat>Widescreen</PresentationFormat>
  <Paragraphs>176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Courier New</vt:lpstr>
      <vt:lpstr>Times New Roman</vt:lpstr>
      <vt:lpstr>Office Theme</vt:lpstr>
      <vt:lpstr>Detection of unmodeled CWs using a Transfer Learning approach</vt:lpstr>
      <vt:lpstr>Today’s Outline</vt:lpstr>
      <vt:lpstr>Introduction</vt:lpstr>
      <vt:lpstr>Motivation and objectives</vt:lpstr>
      <vt:lpstr>Deep Learning basics</vt:lpstr>
      <vt:lpstr>Transfer Learning</vt:lpstr>
      <vt:lpstr>ResNext50</vt:lpstr>
      <vt:lpstr>Input data</vt:lpstr>
      <vt:lpstr>Network architecture</vt:lpstr>
      <vt:lpstr>Training and validation</vt:lpstr>
      <vt:lpstr>Performance</vt:lpstr>
      <vt:lpstr>Detection Efficiency – Targeted search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Dominguez_CW_Transfer_Learning</dc:title>
  <dc:creator>T20220056726</dc:creator>
  <cp:lastModifiedBy>T20220056726</cp:lastModifiedBy>
  <cp:revision>66</cp:revision>
  <dcterms:created xsi:type="dcterms:W3CDTF">2022-07-07T00:30:23Z</dcterms:created>
  <dcterms:modified xsi:type="dcterms:W3CDTF">2024-06-20T07:36:45Z</dcterms:modified>
</cp:coreProperties>
</file>