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304" r:id="rId2"/>
    <p:sldId id="256" r:id="rId3"/>
    <p:sldId id="260" r:id="rId4"/>
    <p:sldId id="259" r:id="rId5"/>
    <p:sldId id="261" r:id="rId6"/>
    <p:sldId id="262" r:id="rId7"/>
    <p:sldId id="263" r:id="rId8"/>
    <p:sldId id="306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4" r:id="rId18"/>
    <p:sldId id="298" r:id="rId19"/>
    <p:sldId id="273" r:id="rId20"/>
    <p:sldId id="274" r:id="rId21"/>
    <p:sldId id="301" r:id="rId22"/>
    <p:sldId id="299" r:id="rId23"/>
    <p:sldId id="276" r:id="rId24"/>
    <p:sldId id="294" r:id="rId25"/>
    <p:sldId id="277" r:id="rId26"/>
    <p:sldId id="307" r:id="rId27"/>
    <p:sldId id="308" r:id="rId28"/>
    <p:sldId id="297" r:id="rId29"/>
    <p:sldId id="296" r:id="rId30"/>
    <p:sldId id="309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x="18288000" cy="10287000"/>
  <p:notesSz cx="6858000" cy="9144000"/>
  <p:embeddedFontLst>
    <p:embeddedFont>
      <p:font typeface="Klee One SemiBold" pitchFamily="2" charset="-128"/>
      <p:bold r:id="rId45"/>
    </p:embeddedFont>
    <p:embeddedFont>
      <p:font typeface="Aptos" panose="020B000402020202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mbria Math" panose="02040503050406030204" pitchFamily="18" charset="0"/>
      <p:regular r:id="rId54"/>
    </p:embeddedFont>
    <p:embeddedFont>
      <p:font typeface="HK Grotesk" panose="020B0604020202020204" charset="0"/>
      <p:regular r:id="rId55"/>
    </p:embeddedFont>
    <p:embeddedFont>
      <p:font typeface="HK Grotesk Bold" panose="020B0604020202020204" charset="0"/>
      <p:regular r:id="rId56"/>
    </p:embeddedFont>
    <p:embeddedFont>
      <p:font typeface="HK Grotesk Bold Italics" panose="020B0604020202020204" charset="0"/>
      <p:regular r:id="rId57"/>
    </p:embeddedFont>
    <p:embeddedFont>
      <p:font typeface="HK Grotesk Light" panose="020B0604020202020204" charset="0"/>
      <p:regular r:id="rId58"/>
    </p:embeddedFont>
    <p:embeddedFont>
      <p:font typeface="HK Grotesk Light Italics" panose="020B0604020202020204" charset="0"/>
      <p:regular r:id="rId59"/>
    </p:embeddedFont>
    <p:embeddedFont>
      <p:font typeface="HK Grotesk Medium" panose="020B0604020202020204" charset="0"/>
      <p:regular r:id="rId60"/>
    </p:embeddedFont>
    <p:embeddedFont>
      <p:font typeface="HK Grotesk Semi-Bold" panose="020B0604020202020204" charset="0"/>
      <p:regular r:id="rId61"/>
    </p:embeddedFont>
    <p:embeddedFont>
      <p:font typeface="Open Sans Light" panose="020B0306030504020204" pitchFamily="34" charset="0"/>
      <p:regular r:id="rId62"/>
      <p: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965656F-12A0-436E-95A3-E4BE5853C146}">
          <p14:sldIdLst>
            <p14:sldId id="304"/>
            <p14:sldId id="256"/>
            <p14:sldId id="260"/>
            <p14:sldId id="259"/>
            <p14:sldId id="261"/>
            <p14:sldId id="262"/>
            <p14:sldId id="263"/>
            <p14:sldId id="306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64"/>
            <p14:sldId id="298"/>
            <p14:sldId id="273"/>
            <p14:sldId id="274"/>
            <p14:sldId id="301"/>
            <p14:sldId id="299"/>
            <p14:sldId id="276"/>
            <p14:sldId id="294"/>
            <p14:sldId id="277"/>
            <p14:sldId id="307"/>
            <p14:sldId id="308"/>
            <p14:sldId id="297"/>
            <p14:sldId id="296"/>
            <p14:sldId id="30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75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1" y="3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4EF19-9979-4EE4-8654-6C81370DD278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44B7C-3972-4FBF-9726-8A86B9315AF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22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44B7C-3972-4FBF-9726-8A86B9315AF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14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1ECF3-3F14-124C-A42E-2298BD924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F5860C-DF30-58D2-F0B7-DE5FB289A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3FA219-1F4C-0D6D-6DE1-5A1928BA9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4FA036-CB40-66A7-DEE4-93189AB64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44B7C-3972-4FBF-9726-8A86B9315AF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5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67DA7-F741-F346-FCC1-10E6CB07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A45E7A8-CD75-8D26-6717-A08CF5777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971448-9EAF-207A-40B9-73D34BA94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C347C0-FFFE-DDCF-3B8F-2168BA2F1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44B7C-3972-4FBF-9726-8A86B9315AF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4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s.gsfc.nasa.gov/10144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7.xml"/><Relationship Id="rId7" Type="http://schemas.openxmlformats.org/officeDocument/2006/relationships/image" Target="../media/image5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5" Type="http://schemas.openxmlformats.org/officeDocument/2006/relationships/tags" Target="../tags/tag9.xml"/><Relationship Id="rId10" Type="http://schemas.openxmlformats.org/officeDocument/2006/relationships/image" Target="../media/image58.png"/><Relationship Id="rId4" Type="http://schemas.openxmlformats.org/officeDocument/2006/relationships/tags" Target="../tags/tag8.xm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vs.gsfc.nasa.gov/1014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B65E0-D083-30A4-2C63-31837219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AA79B7-B65E-D9A7-0A94-CEC8EA5D6DE3}"/>
              </a:ext>
            </a:extLst>
          </p:cNvPr>
          <p:cNvSpPr/>
          <p:nvPr/>
        </p:nvSpPr>
        <p:spPr>
          <a:xfrm>
            <a:off x="8012684" y="0"/>
            <a:ext cx="10323576" cy="10287000"/>
          </a:xfrm>
          <a:custGeom>
            <a:avLst/>
            <a:gdLst/>
            <a:ahLst/>
            <a:cxnLst/>
            <a:rect l="l" t="t" r="r" b="b"/>
            <a:pathLst>
              <a:path w="10323576" h="10287000">
                <a:moveTo>
                  <a:pt x="0" y="0"/>
                </a:moveTo>
                <a:lnTo>
                  <a:pt x="10323576" y="0"/>
                </a:lnTo>
                <a:lnTo>
                  <a:pt x="103235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97FFFEB-A47B-365D-E756-0B59F9F4FAFF}"/>
              </a:ext>
            </a:extLst>
          </p:cNvPr>
          <p:cNvSpPr/>
          <p:nvPr/>
        </p:nvSpPr>
        <p:spPr>
          <a:xfrm>
            <a:off x="2201438" y="267268"/>
            <a:ext cx="4123162" cy="1980632"/>
          </a:xfrm>
          <a:custGeom>
            <a:avLst/>
            <a:gdLst/>
            <a:ahLst/>
            <a:cxnLst/>
            <a:rect l="l" t="t" r="r" b="b"/>
            <a:pathLst>
              <a:path w="3720641" h="1803602">
                <a:moveTo>
                  <a:pt x="0" y="0"/>
                </a:moveTo>
                <a:lnTo>
                  <a:pt x="3720642" y="0"/>
                </a:lnTo>
                <a:lnTo>
                  <a:pt x="3720642" y="1803601"/>
                </a:lnTo>
                <a:lnTo>
                  <a:pt x="0" y="180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668" t="-22349" r="-20801" b="-316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34F5A18-0AB3-5C05-54DE-6466F80F06F2}"/>
              </a:ext>
            </a:extLst>
          </p:cNvPr>
          <p:cNvSpPr txBox="1"/>
          <p:nvPr/>
        </p:nvSpPr>
        <p:spPr>
          <a:xfrm>
            <a:off x="641913" y="2766899"/>
            <a:ext cx="6953992" cy="290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en-US" sz="5642" spc="-112" dirty="0">
                <a:solidFill>
                  <a:schemeClr val="accent6">
                    <a:lumMod val="75000"/>
                  </a:schemeClr>
                </a:solidFill>
                <a:latin typeface="HK Grotesk Bold"/>
              </a:rPr>
              <a:t>Fast optical photometry as a tool (for CW counterpart searches)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2C015E5-3067-641E-E1E8-48E65D737F79}"/>
              </a:ext>
            </a:extLst>
          </p:cNvPr>
          <p:cNvSpPr txBox="1"/>
          <p:nvPr/>
        </p:nvSpPr>
        <p:spPr>
          <a:xfrm>
            <a:off x="606680" y="6838046"/>
            <a:ext cx="7024458" cy="319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100" dirty="0">
                <a:solidFill>
                  <a:srgbClr val="393939"/>
                </a:solidFill>
                <a:latin typeface="HK Grotesk Semi-Bold"/>
              </a:rPr>
              <a:t>Riccardo La </a:t>
            </a:r>
            <a:r>
              <a:rPr lang="en-US" sz="5000" spc="-100" dirty="0" err="1">
                <a:solidFill>
                  <a:srgbClr val="393939"/>
                </a:solidFill>
                <a:latin typeface="HK Grotesk Semi-Bold"/>
              </a:rPr>
              <a:t>Placa</a:t>
            </a:r>
            <a:endParaRPr lang="en-US" sz="5000" spc="-100" dirty="0">
              <a:solidFill>
                <a:srgbClr val="393939"/>
              </a:solidFill>
              <a:latin typeface="HK Grotesk Semi-Bold"/>
            </a:endParaRPr>
          </a:p>
          <a:p>
            <a:pPr algn="ctr">
              <a:lnSpc>
                <a:spcPts val="5000"/>
              </a:lnSpc>
            </a:pPr>
            <a:r>
              <a:rPr lang="en-US" sz="4000" spc="-100" dirty="0">
                <a:solidFill>
                  <a:srgbClr val="393939"/>
                </a:solidFill>
                <a:latin typeface="HK Grotesk Semi-Bold"/>
              </a:rPr>
              <a:t>Giulia Illiano</a:t>
            </a:r>
          </a:p>
          <a:p>
            <a:pPr algn="ctr">
              <a:lnSpc>
                <a:spcPts val="5000"/>
              </a:lnSpc>
            </a:pPr>
            <a:r>
              <a:rPr lang="en-US" sz="4000" spc="-100" dirty="0">
                <a:solidFill>
                  <a:srgbClr val="393939"/>
                </a:solidFill>
                <a:latin typeface="HK Grotesk Semi-Bold"/>
              </a:rPr>
              <a:t>Alessandro </a:t>
            </a:r>
            <a:r>
              <a:rPr lang="en-US" sz="4000" spc="-100" dirty="0" err="1">
                <a:solidFill>
                  <a:srgbClr val="393939"/>
                </a:solidFill>
                <a:latin typeface="HK Grotesk Semi-Bold"/>
              </a:rPr>
              <a:t>Papitto</a:t>
            </a:r>
            <a:endParaRPr lang="en-US" sz="4000" spc="-100" dirty="0">
              <a:solidFill>
                <a:srgbClr val="393939"/>
              </a:solidFill>
              <a:latin typeface="HK Grotesk Semi-Bold"/>
            </a:endParaRPr>
          </a:p>
          <a:p>
            <a:pPr algn="ctr">
              <a:lnSpc>
                <a:spcPts val="5000"/>
              </a:lnSpc>
            </a:pPr>
            <a:r>
              <a:rPr lang="en-US" sz="4000" spc="-100" dirty="0">
                <a:solidFill>
                  <a:srgbClr val="393939"/>
                </a:solidFill>
                <a:latin typeface="HK Grotesk Semi-Bold"/>
              </a:rPr>
              <a:t>Filippo Ambrosino</a:t>
            </a:r>
          </a:p>
          <a:p>
            <a:pPr algn="ctr">
              <a:lnSpc>
                <a:spcPts val="5000"/>
              </a:lnSpc>
            </a:pPr>
            <a:r>
              <a:rPr lang="en-US" sz="4000" spc="-100" dirty="0">
                <a:solidFill>
                  <a:srgbClr val="393939"/>
                </a:solidFill>
                <a:latin typeface="HK Grotesk Semi-Bold"/>
              </a:rPr>
              <a:t>Arianna Miraval </a:t>
            </a:r>
            <a:r>
              <a:rPr lang="en-US" sz="4000" spc="-100" dirty="0" err="1">
                <a:solidFill>
                  <a:srgbClr val="393939"/>
                </a:solidFill>
                <a:latin typeface="HK Grotesk Semi-Bold"/>
              </a:rPr>
              <a:t>Zanon</a:t>
            </a:r>
            <a:endParaRPr lang="en-US" sz="4000" spc="-100" dirty="0">
              <a:solidFill>
                <a:srgbClr val="393939"/>
              </a:solidFill>
              <a:latin typeface="HK Grotesk Semi-Bold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00C7300-3036-17FA-A66B-ABBE4C0CD121}"/>
              </a:ext>
            </a:extLst>
          </p:cNvPr>
          <p:cNvCxnSpPr>
            <a:cxnSpLocks/>
          </p:cNvCxnSpPr>
          <p:nvPr/>
        </p:nvCxnSpPr>
        <p:spPr>
          <a:xfrm>
            <a:off x="2861609" y="6210300"/>
            <a:ext cx="251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99889" y="4831730"/>
            <a:ext cx="4260766" cy="564731"/>
          </a:xfrm>
          <a:custGeom>
            <a:avLst/>
            <a:gdLst/>
            <a:ahLst/>
            <a:cxnLst/>
            <a:rect l="l" t="t" r="r" b="b"/>
            <a:pathLst>
              <a:path w="4260766" h="564731">
                <a:moveTo>
                  <a:pt x="0" y="0"/>
                </a:moveTo>
                <a:lnTo>
                  <a:pt x="4260767" y="0"/>
                </a:lnTo>
                <a:lnTo>
                  <a:pt x="4260767" y="564731"/>
                </a:lnTo>
                <a:lnTo>
                  <a:pt x="0" y="564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856125" y="5618467"/>
            <a:ext cx="3948295" cy="593507"/>
          </a:xfrm>
          <a:custGeom>
            <a:avLst/>
            <a:gdLst/>
            <a:ahLst/>
            <a:cxnLst/>
            <a:rect l="l" t="t" r="r" b="b"/>
            <a:pathLst>
              <a:path w="3948295" h="593507">
                <a:moveTo>
                  <a:pt x="0" y="0"/>
                </a:moveTo>
                <a:lnTo>
                  <a:pt x="3948295" y="0"/>
                </a:lnTo>
                <a:lnTo>
                  <a:pt x="3948295" y="593507"/>
                </a:lnTo>
                <a:lnTo>
                  <a:pt x="0" y="593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981952" y="7456272"/>
            <a:ext cx="3696640" cy="494344"/>
          </a:xfrm>
          <a:custGeom>
            <a:avLst/>
            <a:gdLst/>
            <a:ahLst/>
            <a:cxnLst/>
            <a:rect l="l" t="t" r="r" b="b"/>
            <a:pathLst>
              <a:path w="3696640" h="494344">
                <a:moveTo>
                  <a:pt x="0" y="0"/>
                </a:moveTo>
                <a:lnTo>
                  <a:pt x="3696641" y="0"/>
                </a:lnTo>
                <a:lnTo>
                  <a:pt x="3696641" y="494343"/>
                </a:lnTo>
                <a:lnTo>
                  <a:pt x="0" y="494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rot="5400000">
            <a:off x="13486709" y="6799972"/>
            <a:ext cx="649026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700" y="2970261"/>
            <a:ext cx="8723415" cy="4852399"/>
          </a:xfrm>
          <a:custGeom>
            <a:avLst/>
            <a:gdLst/>
            <a:ahLst/>
            <a:cxnLst/>
            <a:rect l="l" t="t" r="r" b="b"/>
            <a:pathLst>
              <a:path w="8723415" h="4852399">
                <a:moveTo>
                  <a:pt x="0" y="0"/>
                </a:moveTo>
                <a:lnTo>
                  <a:pt x="8723415" y="0"/>
                </a:lnTo>
                <a:lnTo>
                  <a:pt x="8723415" y="4852400"/>
                </a:lnTo>
                <a:lnTo>
                  <a:pt x="0" y="4852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347400" y="488950"/>
            <a:ext cx="135932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</a:pPr>
            <a:r>
              <a:rPr lang="en-US" sz="3999">
                <a:solidFill>
                  <a:srgbClr val="393939"/>
                </a:solidFill>
                <a:latin typeface="HK Grotesk Medium"/>
              </a:rPr>
              <a:t>Standard emission mechanisms hardly individually explain the observed optical pulsed luminosity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81952" y="2166232"/>
            <a:ext cx="3594243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u="sng" spc="-79">
                <a:solidFill>
                  <a:srgbClr val="393939"/>
                </a:solidFill>
                <a:latin typeface="HK Grotesk Semi-Bold"/>
              </a:rPr>
              <a:t>Accretion power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64771" y="8122065"/>
            <a:ext cx="27500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[Ambrosino+ 2017]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14090" y="3201282"/>
            <a:ext cx="5432364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60">
                <a:solidFill>
                  <a:srgbClr val="393939"/>
                </a:solidFill>
                <a:latin typeface="HK Grotesk"/>
              </a:rPr>
              <a:t>Optical pulses due to cyclotron emission by infalling electrons in the accretion columns?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912515"/>
            <a:ext cx="5120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Credit: </a:t>
            </a:r>
            <a:r>
              <a:rPr lang="en-US" sz="2499">
                <a:solidFill>
                  <a:srgbClr val="393939"/>
                </a:solidFill>
                <a:latin typeface="HK Grotesk Light"/>
                <a:hlinkClick r:id="rId6" tooltip="https://svs.gsfc.nasa.gov/10144"/>
              </a:rPr>
              <a:t>Dana Berry</a:t>
            </a:r>
            <a:r>
              <a:rPr lang="en-US" sz="2499">
                <a:solidFill>
                  <a:srgbClr val="393939"/>
                </a:solidFill>
                <a:latin typeface="HK Grotesk Light"/>
              </a:rPr>
              <a:t> </a:t>
            </a:r>
            <a:r>
              <a:rPr lang="en-US" sz="2499">
                <a:solidFill>
                  <a:srgbClr val="393939"/>
                </a:solidFill>
                <a:latin typeface="HK Grotesk Light"/>
                <a:hlinkClick r:id="rId6" tooltip="https://svs.gsfc.nasa.gov/10144"/>
              </a:rPr>
              <a:t>NASA/GSFC SVS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767" y="1937830"/>
            <a:ext cx="6851056" cy="5198082"/>
          </a:xfrm>
          <a:custGeom>
            <a:avLst/>
            <a:gdLst/>
            <a:ahLst/>
            <a:cxnLst/>
            <a:rect l="l" t="t" r="r" b="b"/>
            <a:pathLst>
              <a:path w="6851056" h="5198082">
                <a:moveTo>
                  <a:pt x="0" y="0"/>
                </a:moveTo>
                <a:lnTo>
                  <a:pt x="6851056" y="0"/>
                </a:lnTo>
                <a:lnTo>
                  <a:pt x="6851056" y="5198081"/>
                </a:lnTo>
                <a:lnTo>
                  <a:pt x="0" y="5198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800331" y="5732737"/>
            <a:ext cx="7458969" cy="3835845"/>
          </a:xfrm>
          <a:custGeom>
            <a:avLst/>
            <a:gdLst/>
            <a:ahLst/>
            <a:cxnLst/>
            <a:rect l="l" t="t" r="r" b="b"/>
            <a:pathLst>
              <a:path w="7458969" h="3835845">
                <a:moveTo>
                  <a:pt x="0" y="0"/>
                </a:moveTo>
                <a:lnTo>
                  <a:pt x="7458969" y="0"/>
                </a:lnTo>
                <a:lnTo>
                  <a:pt x="7458969" y="3835845"/>
                </a:lnTo>
                <a:lnTo>
                  <a:pt x="0" y="3835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19430" y="8812893"/>
            <a:ext cx="7774027" cy="890815"/>
          </a:xfrm>
          <a:custGeom>
            <a:avLst/>
            <a:gdLst/>
            <a:ahLst/>
            <a:cxnLst/>
            <a:rect l="l" t="t" r="r" b="b"/>
            <a:pathLst>
              <a:path w="7774027" h="890815">
                <a:moveTo>
                  <a:pt x="0" y="0"/>
                </a:moveTo>
                <a:lnTo>
                  <a:pt x="7774027" y="0"/>
                </a:lnTo>
                <a:lnTo>
                  <a:pt x="7774027" y="890814"/>
                </a:lnTo>
                <a:lnTo>
                  <a:pt x="0" y="890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338049" y="279400"/>
            <a:ext cx="11611901" cy="154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Very bright optical pulsations: accretion, spin power, or both?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98902" y="4301920"/>
            <a:ext cx="228402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[Papitto+ 2019]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34777" y="9520957"/>
            <a:ext cx="252452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[Veledina+ 2019]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8902" y="2814931"/>
            <a:ext cx="9260398" cy="134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 Semi-Bold"/>
              </a:rPr>
              <a:t>A pulsar wind heating the accretion disk</a:t>
            </a:r>
          </a:p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 Medium"/>
              </a:rPr>
              <a:t>Synchrotron radiation from the shock between the striped wind and the accretion disk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430" y="7780834"/>
            <a:ext cx="7774027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 Light"/>
              </a:rPr>
              <a:t>Different synchrotron timescales of optical and X-ray photons: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5872" y="1993157"/>
            <a:ext cx="6945427" cy="6966559"/>
          </a:xfrm>
          <a:custGeom>
            <a:avLst/>
            <a:gdLst/>
            <a:ahLst/>
            <a:cxnLst/>
            <a:rect l="l" t="t" r="r" b="b"/>
            <a:pathLst>
              <a:path w="6945427" h="6966559">
                <a:moveTo>
                  <a:pt x="0" y="0"/>
                </a:moveTo>
                <a:lnTo>
                  <a:pt x="6945427" y="0"/>
                </a:lnTo>
                <a:lnTo>
                  <a:pt x="6945427" y="6966559"/>
                </a:lnTo>
                <a:lnTo>
                  <a:pt x="0" y="696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687684" y="2177820"/>
            <a:ext cx="7154887" cy="6634914"/>
          </a:xfrm>
          <a:custGeom>
            <a:avLst/>
            <a:gdLst/>
            <a:ahLst/>
            <a:cxnLst/>
            <a:rect l="l" t="t" r="r" b="b"/>
            <a:pathLst>
              <a:path w="7154887" h="6634914">
                <a:moveTo>
                  <a:pt x="0" y="0"/>
                </a:moveTo>
                <a:lnTo>
                  <a:pt x="7154887" y="0"/>
                </a:lnTo>
                <a:lnTo>
                  <a:pt x="7154887" y="6634914"/>
                </a:lnTo>
                <a:lnTo>
                  <a:pt x="0" y="6634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321752" y="9059863"/>
            <a:ext cx="21536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[Papitto+ 2019]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00441" y="9049455"/>
            <a:ext cx="4129371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 dirty="0">
                <a:solidFill>
                  <a:srgbClr val="393939"/>
                </a:solidFill>
                <a:latin typeface="HK Grotesk"/>
              </a:rPr>
              <a:t>[</a:t>
            </a:r>
            <a:r>
              <a:rPr lang="en-US" sz="2499" dirty="0" err="1">
                <a:solidFill>
                  <a:srgbClr val="393939"/>
                </a:solidFill>
                <a:latin typeface="HK Grotesk"/>
              </a:rPr>
              <a:t>Illiano</a:t>
            </a:r>
            <a:r>
              <a:rPr lang="en-US" sz="2499" dirty="0">
                <a:solidFill>
                  <a:srgbClr val="393939"/>
                </a:solidFill>
                <a:latin typeface="HK Grotesk"/>
              </a:rPr>
              <a:t>+ 2023a]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96397" y="660400"/>
            <a:ext cx="14508630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Time lags between optical and X-ray pulsations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1180" y="2589936"/>
            <a:ext cx="8887620" cy="4305935"/>
          </a:xfrm>
          <a:custGeom>
            <a:avLst/>
            <a:gdLst/>
            <a:ahLst/>
            <a:cxnLst/>
            <a:rect l="l" t="t" r="r" b="b"/>
            <a:pathLst>
              <a:path w="8887620" h="4305935">
                <a:moveTo>
                  <a:pt x="0" y="0"/>
                </a:moveTo>
                <a:lnTo>
                  <a:pt x="8887620" y="0"/>
                </a:lnTo>
                <a:lnTo>
                  <a:pt x="8887620" y="4305935"/>
                </a:lnTo>
                <a:lnTo>
                  <a:pt x="0" y="4305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635097" y="1743416"/>
            <a:ext cx="6262803" cy="5998974"/>
          </a:xfrm>
          <a:custGeom>
            <a:avLst/>
            <a:gdLst/>
            <a:ahLst/>
            <a:cxnLst/>
            <a:rect l="l" t="t" r="r" b="b"/>
            <a:pathLst>
              <a:path w="6262803" h="5998974">
                <a:moveTo>
                  <a:pt x="0" y="0"/>
                </a:moveTo>
                <a:lnTo>
                  <a:pt x="6262803" y="0"/>
                </a:lnTo>
                <a:lnTo>
                  <a:pt x="6262803" y="5998974"/>
                </a:lnTo>
                <a:lnTo>
                  <a:pt x="0" y="5998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641159" y="8474154"/>
            <a:ext cx="5208018" cy="453613"/>
          </a:xfrm>
          <a:custGeom>
            <a:avLst/>
            <a:gdLst/>
            <a:ahLst/>
            <a:cxnLst/>
            <a:rect l="l" t="t" r="r" b="b"/>
            <a:pathLst>
              <a:path w="5208018" h="453613">
                <a:moveTo>
                  <a:pt x="0" y="0"/>
                </a:moveTo>
                <a:lnTo>
                  <a:pt x="5208018" y="0"/>
                </a:lnTo>
                <a:lnTo>
                  <a:pt x="5208018" y="453613"/>
                </a:lnTo>
                <a:lnTo>
                  <a:pt x="0" y="453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746342" y="7581671"/>
            <a:ext cx="6057822" cy="576065"/>
          </a:xfrm>
          <a:custGeom>
            <a:avLst/>
            <a:gdLst/>
            <a:ahLst/>
            <a:cxnLst/>
            <a:rect l="l" t="t" r="r" b="b"/>
            <a:pathLst>
              <a:path w="6057822" h="576065">
                <a:moveTo>
                  <a:pt x="0" y="0"/>
                </a:moveTo>
                <a:lnTo>
                  <a:pt x="6057822" y="0"/>
                </a:lnTo>
                <a:lnTo>
                  <a:pt x="605782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479044" y="8282550"/>
            <a:ext cx="4831846" cy="474068"/>
          </a:xfrm>
          <a:custGeom>
            <a:avLst/>
            <a:gdLst/>
            <a:ahLst/>
            <a:cxnLst/>
            <a:rect l="l" t="t" r="r" b="b"/>
            <a:pathLst>
              <a:path w="4831846" h="474068">
                <a:moveTo>
                  <a:pt x="0" y="0"/>
                </a:moveTo>
                <a:lnTo>
                  <a:pt x="4831846" y="0"/>
                </a:lnTo>
                <a:lnTo>
                  <a:pt x="4831846" y="474068"/>
                </a:lnTo>
                <a:lnTo>
                  <a:pt x="0" y="474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88346" y="660400"/>
            <a:ext cx="16911307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Millisecond pulsar timing in the optical band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84919" y="6896100"/>
            <a:ext cx="237518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 dirty="0">
                <a:solidFill>
                  <a:srgbClr val="393939"/>
                </a:solidFill>
                <a:latin typeface="HK Grotesk Light"/>
              </a:rPr>
              <a:t>[</a:t>
            </a:r>
            <a:r>
              <a:rPr lang="en-US" sz="2499" dirty="0" err="1">
                <a:solidFill>
                  <a:srgbClr val="393939"/>
                </a:solidFill>
                <a:latin typeface="HK Grotesk Light"/>
              </a:rPr>
              <a:t>Burtovoi</a:t>
            </a:r>
            <a:r>
              <a:rPr lang="en-US" sz="2499" dirty="0">
                <a:solidFill>
                  <a:srgbClr val="393939"/>
                </a:solidFill>
                <a:latin typeface="HK Grotesk Light"/>
              </a:rPr>
              <a:t>+ 2020]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200" y="2161945"/>
            <a:ext cx="9402117" cy="576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</a:pPr>
            <a:r>
              <a:rPr lang="en-US" sz="3999" dirty="0" err="1">
                <a:solidFill>
                  <a:srgbClr val="393939"/>
                </a:solidFill>
                <a:latin typeface="HK Grotesk Medium"/>
              </a:rPr>
              <a:t>Aqueye</a:t>
            </a:r>
            <a:r>
              <a:rPr lang="en-US" sz="3999" dirty="0">
                <a:solidFill>
                  <a:srgbClr val="393939"/>
                </a:solidFill>
                <a:latin typeface="HK Grotesk Medium"/>
              </a:rPr>
              <a:t>+ @ Asiago Observatory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67623" y="9175417"/>
            <a:ext cx="375509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"/>
              </a:rPr>
              <a:t>[Illiano+ 2023a, A&amp;A, 669]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51282" y="8064579"/>
            <a:ext cx="438777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60">
                <a:solidFill>
                  <a:srgbClr val="393939"/>
                </a:solidFill>
                <a:latin typeface="HK Grotesk Light"/>
              </a:rPr>
              <a:t>Smoother orbital expansion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07456" y="8946160"/>
            <a:ext cx="493112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[see also Jaodand+ 2016, 2021; Zampieri+ 2019]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1411" y="114300"/>
            <a:ext cx="9596584" cy="4586402"/>
          </a:xfrm>
          <a:custGeom>
            <a:avLst/>
            <a:gdLst/>
            <a:ahLst/>
            <a:cxnLst/>
            <a:rect l="l" t="t" r="r" b="b"/>
            <a:pathLst>
              <a:path w="9596584" h="4586402">
                <a:moveTo>
                  <a:pt x="0" y="0"/>
                </a:moveTo>
                <a:lnTo>
                  <a:pt x="9596584" y="0"/>
                </a:lnTo>
                <a:lnTo>
                  <a:pt x="9596584" y="4586401"/>
                </a:lnTo>
                <a:lnTo>
                  <a:pt x="0" y="4586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975000" y="1155892"/>
            <a:ext cx="6794005" cy="8102408"/>
          </a:xfrm>
          <a:custGeom>
            <a:avLst/>
            <a:gdLst/>
            <a:ahLst/>
            <a:cxnLst/>
            <a:rect l="l" t="t" r="r" b="b"/>
            <a:pathLst>
              <a:path w="6794005" h="8102408">
                <a:moveTo>
                  <a:pt x="0" y="0"/>
                </a:moveTo>
                <a:lnTo>
                  <a:pt x="6794005" y="0"/>
                </a:lnTo>
                <a:lnTo>
                  <a:pt x="6794005" y="8102408"/>
                </a:lnTo>
                <a:lnTo>
                  <a:pt x="0" y="8102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586521" y="2372565"/>
            <a:ext cx="1261140" cy="434029"/>
          </a:xfrm>
          <a:custGeom>
            <a:avLst/>
            <a:gdLst/>
            <a:ahLst/>
            <a:cxnLst/>
            <a:rect l="l" t="t" r="r" b="b"/>
            <a:pathLst>
              <a:path w="1261140" h="434029">
                <a:moveTo>
                  <a:pt x="0" y="0"/>
                </a:moveTo>
                <a:lnTo>
                  <a:pt x="1261140" y="0"/>
                </a:lnTo>
                <a:lnTo>
                  <a:pt x="1261140" y="434029"/>
                </a:lnTo>
                <a:lnTo>
                  <a:pt x="0" y="434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549691" y="1668234"/>
            <a:ext cx="1297970" cy="589986"/>
          </a:xfrm>
          <a:custGeom>
            <a:avLst/>
            <a:gdLst/>
            <a:ahLst/>
            <a:cxnLst/>
            <a:rect l="l" t="t" r="r" b="b"/>
            <a:pathLst>
              <a:path w="1297970" h="589986">
                <a:moveTo>
                  <a:pt x="0" y="0"/>
                </a:moveTo>
                <a:lnTo>
                  <a:pt x="1297970" y="0"/>
                </a:lnTo>
                <a:lnTo>
                  <a:pt x="1297970" y="589986"/>
                </a:lnTo>
                <a:lnTo>
                  <a:pt x="0" y="58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586521" y="5452051"/>
            <a:ext cx="1172784" cy="1172784"/>
          </a:xfrm>
          <a:custGeom>
            <a:avLst/>
            <a:gdLst/>
            <a:ahLst/>
            <a:cxnLst/>
            <a:rect l="l" t="t" r="r" b="b"/>
            <a:pathLst>
              <a:path w="1172784" h="1172784">
                <a:moveTo>
                  <a:pt x="0" y="0"/>
                </a:moveTo>
                <a:lnTo>
                  <a:pt x="1172784" y="0"/>
                </a:lnTo>
                <a:lnTo>
                  <a:pt x="1172784" y="1172784"/>
                </a:lnTo>
                <a:lnTo>
                  <a:pt x="0" y="1172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47221" y="4762500"/>
            <a:ext cx="8164964" cy="4420460"/>
          </a:xfrm>
          <a:custGeom>
            <a:avLst/>
            <a:gdLst/>
            <a:ahLst/>
            <a:cxnLst/>
            <a:rect l="l" t="t" r="r" b="b"/>
            <a:pathLst>
              <a:path w="8164964" h="4420460">
                <a:moveTo>
                  <a:pt x="0" y="0"/>
                </a:moveTo>
                <a:lnTo>
                  <a:pt x="8164964" y="0"/>
                </a:lnTo>
                <a:lnTo>
                  <a:pt x="8164964" y="4420460"/>
                </a:lnTo>
                <a:lnTo>
                  <a:pt x="0" y="4420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0954" y="4500183"/>
            <a:ext cx="6988700" cy="4758117"/>
          </a:xfrm>
          <a:custGeom>
            <a:avLst/>
            <a:gdLst/>
            <a:ahLst/>
            <a:cxnLst/>
            <a:rect l="l" t="t" r="r" b="b"/>
            <a:pathLst>
              <a:path w="6988700" h="4758117">
                <a:moveTo>
                  <a:pt x="0" y="0"/>
                </a:moveTo>
                <a:lnTo>
                  <a:pt x="6988700" y="0"/>
                </a:lnTo>
                <a:lnTo>
                  <a:pt x="6988700" y="4758117"/>
                </a:lnTo>
                <a:lnTo>
                  <a:pt x="0" y="475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88346" y="660400"/>
            <a:ext cx="16911307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New outburst of SAX J1808 in August 2022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8346" y="1544320"/>
            <a:ext cx="16911307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</a:pPr>
            <a:r>
              <a:rPr lang="en-US" sz="4800">
                <a:solidFill>
                  <a:srgbClr val="FF1616"/>
                </a:solidFill>
                <a:latin typeface="HK Grotesk Bold"/>
              </a:rPr>
              <a:t>Multi-wavelength observational campaign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18514" y="9258300"/>
            <a:ext cx="3888640" cy="43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 dirty="0">
                <a:solidFill>
                  <a:srgbClr val="393939"/>
                </a:solidFill>
                <a:latin typeface="HK Grotesk"/>
              </a:rPr>
              <a:t>[</a:t>
            </a:r>
            <a:r>
              <a:rPr lang="en-US" sz="2499" dirty="0" err="1">
                <a:solidFill>
                  <a:srgbClr val="393939"/>
                </a:solidFill>
                <a:latin typeface="HK Grotesk"/>
              </a:rPr>
              <a:t>Illiano</a:t>
            </a:r>
            <a:r>
              <a:rPr lang="en-US" sz="2499" dirty="0">
                <a:solidFill>
                  <a:srgbClr val="393939"/>
                </a:solidFill>
                <a:latin typeface="HK Grotesk"/>
              </a:rPr>
              <a:t>+ 2023b]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8346" y="2614249"/>
            <a:ext cx="177972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>
                <a:solidFill>
                  <a:srgbClr val="000000"/>
                </a:solidFill>
                <a:latin typeface="HK Grotesk Bold"/>
              </a:rPr>
              <a:t>Goals: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346" y="3095579"/>
            <a:ext cx="1720379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393939"/>
                </a:solidFill>
                <a:latin typeface="Open Sans Light"/>
              </a:rPr>
              <a:t>Optical/UV pulse emission mechanism at different mass accretion rates along the outburst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393939"/>
                </a:solidFill>
                <a:latin typeface="Open Sans Light"/>
              </a:rPr>
              <a:t>Coherent X-ray timing and long-term spin and orbital evolution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858" y="5446753"/>
            <a:ext cx="177972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u="sng">
                <a:solidFill>
                  <a:srgbClr val="000000"/>
                </a:solidFill>
                <a:latin typeface="HK Grotesk Bold"/>
              </a:rPr>
              <a:t>NICER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8622" y="5446753"/>
            <a:ext cx="177972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u="sng">
                <a:solidFill>
                  <a:srgbClr val="000000"/>
                </a:solidFill>
                <a:latin typeface="HK Grotesk Bold"/>
              </a:rPr>
              <a:t>NuSTAR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82824" y="5446753"/>
            <a:ext cx="2734152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u="sng">
                <a:solidFill>
                  <a:srgbClr val="000000"/>
                </a:solidFill>
                <a:latin typeface="HK Grotesk Bold"/>
              </a:rPr>
              <a:t>XMM-Newton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2592" y="7868961"/>
            <a:ext cx="266959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u="sng">
                <a:solidFill>
                  <a:srgbClr val="000000"/>
                </a:solidFill>
                <a:latin typeface="HK Grotesk Bold"/>
              </a:rPr>
              <a:t>TNG/SiFAP2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69027" y="7868961"/>
            <a:ext cx="193366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u="sng">
                <a:solidFill>
                  <a:srgbClr val="000000"/>
                </a:solidFill>
                <a:latin typeface="HK Grotesk Bold"/>
              </a:rPr>
              <a:t>HST/STIS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8346" y="5866719"/>
            <a:ext cx="300027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PI: Papitto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22 Aug.- 31 Oct.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Exp: &gt; 180 ks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35585" y="5866719"/>
            <a:ext cx="300027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PI: Papitto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22-23  August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Exp:  120 ks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82824" y="5866719"/>
            <a:ext cx="300027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PI: Papitto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9-10 September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Exp: 120 ks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2592" y="8362038"/>
            <a:ext cx="300027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PI: Miraval Zanon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26-27 August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Exp: 4 hr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71430" y="8302666"/>
            <a:ext cx="300027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PI: Miraval Zanon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10 September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Open Sans Light"/>
              </a:rPr>
              <a:t>Exp: 2240 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96203" y="9680575"/>
            <a:ext cx="3733263" cy="43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 dirty="0">
                <a:latin typeface="HK Grotesk Light"/>
              </a:rPr>
              <a:t>[Miraval </a:t>
            </a:r>
            <a:r>
              <a:rPr lang="en-US" sz="2499" dirty="0" err="1">
                <a:latin typeface="HK Grotesk Light"/>
              </a:rPr>
              <a:t>Zanon</a:t>
            </a:r>
            <a:r>
              <a:rPr lang="en-US" sz="2499" dirty="0">
                <a:latin typeface="HK Grotesk Light"/>
              </a:rPr>
              <a:t>+, </a:t>
            </a:r>
            <a:r>
              <a:rPr lang="en-US" sz="2499" dirty="0" err="1">
                <a:latin typeface="HK Grotesk Light"/>
              </a:rPr>
              <a:t>subm</a:t>
            </a:r>
            <a:r>
              <a:rPr lang="en-US" sz="2499" dirty="0">
                <a:latin typeface="HK Grotesk Light"/>
              </a:rPr>
              <a:t>.]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8170" y="2482620"/>
            <a:ext cx="6174286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FF1616"/>
                </a:solidFill>
                <a:latin typeface="HK Grotesk"/>
              </a:rPr>
              <a:t>Optical Luminosity (        erg/s)</a:t>
            </a:r>
          </a:p>
        </p:txBody>
      </p:sp>
      <p:sp>
        <p:nvSpPr>
          <p:cNvPr id="3" name="Freeform 3"/>
          <p:cNvSpPr/>
          <p:nvPr/>
        </p:nvSpPr>
        <p:spPr>
          <a:xfrm>
            <a:off x="4951673" y="2378573"/>
            <a:ext cx="736864" cy="450061"/>
          </a:xfrm>
          <a:custGeom>
            <a:avLst/>
            <a:gdLst/>
            <a:ahLst/>
            <a:cxnLst/>
            <a:rect l="l" t="t" r="r" b="b"/>
            <a:pathLst>
              <a:path w="736864" h="450061">
                <a:moveTo>
                  <a:pt x="0" y="0"/>
                </a:moveTo>
                <a:lnTo>
                  <a:pt x="736864" y="0"/>
                </a:lnTo>
                <a:lnTo>
                  <a:pt x="736864" y="450061"/>
                </a:lnTo>
                <a:lnTo>
                  <a:pt x="0" y="45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48170" y="5492520"/>
            <a:ext cx="591923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"/>
              </a:rPr>
              <a:t>UV Luminosity (        erg/s)</a:t>
            </a:r>
          </a:p>
        </p:txBody>
      </p:sp>
      <p:sp>
        <p:nvSpPr>
          <p:cNvPr id="5" name="Freeform 5"/>
          <p:cNvSpPr/>
          <p:nvPr/>
        </p:nvSpPr>
        <p:spPr>
          <a:xfrm>
            <a:off x="4207787" y="5378220"/>
            <a:ext cx="733743" cy="448155"/>
          </a:xfrm>
          <a:custGeom>
            <a:avLst/>
            <a:gdLst/>
            <a:ahLst/>
            <a:cxnLst/>
            <a:rect l="l" t="t" r="r" b="b"/>
            <a:pathLst>
              <a:path w="733743" h="448155">
                <a:moveTo>
                  <a:pt x="0" y="0"/>
                </a:moveTo>
                <a:lnTo>
                  <a:pt x="733743" y="0"/>
                </a:lnTo>
                <a:lnTo>
                  <a:pt x="733743" y="448155"/>
                </a:lnTo>
                <a:lnTo>
                  <a:pt x="0" y="448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248170" y="1480048"/>
            <a:ext cx="591923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"/>
              </a:rPr>
              <a:t>X-ray Luminosity (        erg/s)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8170" y="3485920"/>
            <a:ext cx="591923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"/>
              </a:rPr>
              <a:t>Optical rms amplitude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8170" y="4489220"/>
            <a:ext cx="591923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FF1616"/>
                </a:solidFill>
                <a:latin typeface="HK Grotesk"/>
              </a:rPr>
              <a:t>Optical/X-ray phase shift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8170" y="6495820"/>
            <a:ext cx="591923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 Light"/>
              </a:rPr>
              <a:t>UV pulse amplitude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409141" y="423685"/>
            <a:ext cx="4523547" cy="6575321"/>
            <a:chOff x="0" y="0"/>
            <a:chExt cx="6031396" cy="8767095"/>
          </a:xfrm>
        </p:grpSpPr>
        <p:sp>
          <p:nvSpPr>
            <p:cNvPr id="11" name="TextBox 11"/>
            <p:cNvSpPr txBox="1"/>
            <p:nvPr/>
          </p:nvSpPr>
          <p:spPr>
            <a:xfrm>
              <a:off x="165319" y="76200"/>
              <a:ext cx="5700757" cy="73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99"/>
                </a:lnSpc>
              </a:pPr>
              <a:r>
                <a:rPr lang="en-US" sz="3999" spc="-79">
                  <a:solidFill>
                    <a:srgbClr val="393939"/>
                  </a:solidFill>
                  <a:latin typeface="HK Grotesk Semi-Bold"/>
                </a:rPr>
                <a:t>SAX J1808.4-3658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808567"/>
              <a:ext cx="6031396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130162" y="1492180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30-60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130162" y="2821378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FF1616"/>
                  </a:solidFill>
                  <a:latin typeface="HK Grotesk Light"/>
                </a:rPr>
                <a:t>5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0162" y="4146411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0.5%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30162" y="5471445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FF1616"/>
                  </a:solidFill>
                  <a:latin typeface="HK Grotesk Light"/>
                </a:rPr>
                <a:t>0.5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30162" y="6796478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7.6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130162" y="8121511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2.6%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331681" y="385585"/>
            <a:ext cx="4523547" cy="6613421"/>
            <a:chOff x="0" y="0"/>
            <a:chExt cx="6031396" cy="8817895"/>
          </a:xfrm>
        </p:grpSpPr>
        <p:sp>
          <p:nvSpPr>
            <p:cNvPr id="20" name="AutoShape 20"/>
            <p:cNvSpPr/>
            <p:nvPr/>
          </p:nvSpPr>
          <p:spPr>
            <a:xfrm>
              <a:off x="0" y="859367"/>
              <a:ext cx="6031396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10925" y="76200"/>
              <a:ext cx="5209547" cy="73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99"/>
                </a:lnSpc>
              </a:pPr>
              <a:r>
                <a:rPr lang="en-US" sz="3999" spc="-79">
                  <a:solidFill>
                    <a:srgbClr val="393939"/>
                  </a:solidFill>
                  <a:latin typeface="HK Grotesk Semi-Bold"/>
                </a:rPr>
                <a:t>PSR J1023+0038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130162" y="1484615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130162" y="2809648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FF1616"/>
                  </a:solidFill>
                  <a:latin typeface="HK Grotesk Light"/>
                </a:rPr>
                <a:t>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130162" y="4146411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"/>
                </a:rPr>
                <a:t>1%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130162" y="5471445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FF1616"/>
                  </a:solidFill>
                  <a:latin typeface="HK Grotesk Light"/>
                </a:rPr>
                <a:t>0.1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130162" y="6834578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1.5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130162" y="8172311"/>
              <a:ext cx="1771073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spc="-70">
                  <a:solidFill>
                    <a:srgbClr val="393939"/>
                  </a:solidFill>
                  <a:latin typeface="HK Grotesk Light"/>
                </a:rPr>
                <a:t>1%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700" y="8078201"/>
            <a:ext cx="15979604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Do </a:t>
            </a:r>
            <a:r>
              <a:rPr lang="en-US" sz="3999" spc="-79">
                <a:solidFill>
                  <a:srgbClr val="F39200"/>
                </a:solidFill>
                <a:latin typeface="HK Grotesk Semi-Bold"/>
              </a:rPr>
              <a:t>accretion</a:t>
            </a: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 and </a:t>
            </a:r>
            <a:r>
              <a:rPr lang="en-US" sz="3999" spc="-79">
                <a:solidFill>
                  <a:srgbClr val="38B6FF"/>
                </a:solidFill>
                <a:latin typeface="HK Grotesk Semi-Bold"/>
              </a:rPr>
              <a:t>rotation</a:t>
            </a: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 power coexist?</a:t>
            </a:r>
          </a:p>
          <a:p>
            <a:pPr algn="ctr">
              <a:lnSpc>
                <a:spcPts val="3999"/>
              </a:lnSpc>
            </a:pPr>
            <a:endParaRPr lang="en-US" sz="3999" spc="-79">
              <a:solidFill>
                <a:srgbClr val="393939"/>
              </a:solidFill>
              <a:latin typeface="HK Grotesk Semi-Bold"/>
            </a:endParaRPr>
          </a:p>
          <a:p>
            <a:pPr algn="ctr"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Does </a:t>
            </a:r>
            <a:r>
              <a:rPr lang="en-US" sz="3999" spc="-79">
                <a:solidFill>
                  <a:srgbClr val="F39200"/>
                </a:solidFill>
                <a:latin typeface="HK Grotesk Semi-Bold"/>
              </a:rPr>
              <a:t>accretion</a:t>
            </a: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 produce optical pulsations much brighter than expected?</a:t>
            </a:r>
          </a:p>
        </p:txBody>
      </p:sp>
      <p:sp>
        <p:nvSpPr>
          <p:cNvPr id="29" name="Freeform 29"/>
          <p:cNvSpPr/>
          <p:nvPr/>
        </p:nvSpPr>
        <p:spPr>
          <a:xfrm>
            <a:off x="4632426" y="1365748"/>
            <a:ext cx="733743" cy="448155"/>
          </a:xfrm>
          <a:custGeom>
            <a:avLst/>
            <a:gdLst/>
            <a:ahLst/>
            <a:cxnLst/>
            <a:rect l="l" t="t" r="r" b="b"/>
            <a:pathLst>
              <a:path w="733743" h="448155">
                <a:moveTo>
                  <a:pt x="0" y="0"/>
                </a:moveTo>
                <a:lnTo>
                  <a:pt x="733743" y="0"/>
                </a:lnTo>
                <a:lnTo>
                  <a:pt x="733743" y="448155"/>
                </a:lnTo>
                <a:lnTo>
                  <a:pt x="0" y="448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125999"/>
            <a:ext cx="10387662" cy="3665350"/>
          </a:xfrm>
          <a:custGeom>
            <a:avLst/>
            <a:gdLst/>
            <a:ahLst/>
            <a:cxnLst/>
            <a:rect l="l" t="t" r="r" b="b"/>
            <a:pathLst>
              <a:path w="10387662" h="3665350">
                <a:moveTo>
                  <a:pt x="0" y="0"/>
                </a:moveTo>
                <a:lnTo>
                  <a:pt x="10387662" y="0"/>
                </a:lnTo>
                <a:lnTo>
                  <a:pt x="10387662" y="3665350"/>
                </a:lnTo>
                <a:lnTo>
                  <a:pt x="0" y="366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8C1F31B-24B6-2C8B-4732-0808F898B8D6}"/>
              </a:ext>
            </a:extLst>
          </p:cNvPr>
          <p:cNvSpPr/>
          <p:nvPr/>
        </p:nvSpPr>
        <p:spPr>
          <a:xfrm>
            <a:off x="11668831" y="-2241"/>
            <a:ext cx="5729713" cy="5064336"/>
          </a:xfrm>
          <a:custGeom>
            <a:avLst/>
            <a:gdLst/>
            <a:ahLst/>
            <a:cxnLst/>
            <a:rect l="l" t="t" r="r" b="b"/>
            <a:pathLst>
              <a:path w="7651338" h="6903067">
                <a:moveTo>
                  <a:pt x="0" y="0"/>
                </a:moveTo>
                <a:lnTo>
                  <a:pt x="7651338" y="0"/>
                </a:lnTo>
                <a:lnTo>
                  <a:pt x="7651338" y="6903066"/>
                </a:lnTo>
                <a:lnTo>
                  <a:pt x="0" y="6903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EDADD823-832B-8AC1-71A6-9C2830C88E19}"/>
              </a:ext>
            </a:extLst>
          </p:cNvPr>
          <p:cNvSpPr/>
          <p:nvPr/>
        </p:nvSpPr>
        <p:spPr>
          <a:xfrm>
            <a:off x="7801960" y="5489767"/>
            <a:ext cx="9596584" cy="4586402"/>
          </a:xfrm>
          <a:custGeom>
            <a:avLst/>
            <a:gdLst/>
            <a:ahLst/>
            <a:cxnLst/>
            <a:rect l="l" t="t" r="r" b="b"/>
            <a:pathLst>
              <a:path w="9596584" h="4586402">
                <a:moveTo>
                  <a:pt x="0" y="0"/>
                </a:moveTo>
                <a:lnTo>
                  <a:pt x="9596584" y="0"/>
                </a:lnTo>
                <a:lnTo>
                  <a:pt x="9596584" y="4586401"/>
                </a:lnTo>
                <a:lnTo>
                  <a:pt x="0" y="458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3371E57-E67F-B1E5-C0E0-2B3B8B89E99A}"/>
              </a:ext>
            </a:extLst>
          </p:cNvPr>
          <p:cNvSpPr/>
          <p:nvPr/>
        </p:nvSpPr>
        <p:spPr>
          <a:xfrm>
            <a:off x="1631960" y="4251351"/>
            <a:ext cx="4722200" cy="5791200"/>
          </a:xfrm>
          <a:custGeom>
            <a:avLst/>
            <a:gdLst/>
            <a:ahLst/>
            <a:cxnLst/>
            <a:rect l="l" t="t" r="r" b="b"/>
            <a:pathLst>
              <a:path w="6794005" h="8102408">
                <a:moveTo>
                  <a:pt x="0" y="0"/>
                </a:moveTo>
                <a:lnTo>
                  <a:pt x="6794005" y="0"/>
                </a:lnTo>
                <a:lnTo>
                  <a:pt x="6794005" y="8102408"/>
                </a:lnTo>
                <a:lnTo>
                  <a:pt x="0" y="81024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7049" y="4341583"/>
            <a:ext cx="8089739" cy="5148016"/>
          </a:xfrm>
          <a:custGeom>
            <a:avLst/>
            <a:gdLst/>
            <a:ahLst/>
            <a:cxnLst/>
            <a:rect l="l" t="t" r="r" b="b"/>
            <a:pathLst>
              <a:path w="8089739" h="5148016">
                <a:moveTo>
                  <a:pt x="0" y="0"/>
                </a:moveTo>
                <a:lnTo>
                  <a:pt x="8089739" y="0"/>
                </a:lnTo>
                <a:lnTo>
                  <a:pt x="8089739" y="5148016"/>
                </a:lnTo>
                <a:lnTo>
                  <a:pt x="0" y="5148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17134" y="4784817"/>
            <a:ext cx="8142099" cy="4071050"/>
          </a:xfrm>
          <a:custGeom>
            <a:avLst/>
            <a:gdLst/>
            <a:ahLst/>
            <a:cxnLst/>
            <a:rect l="l" t="t" r="r" b="b"/>
            <a:pathLst>
              <a:path w="8142099" h="4071050">
                <a:moveTo>
                  <a:pt x="0" y="0"/>
                </a:moveTo>
                <a:lnTo>
                  <a:pt x="8142099" y="0"/>
                </a:lnTo>
                <a:lnTo>
                  <a:pt x="8142099" y="4071049"/>
                </a:lnTo>
                <a:lnTo>
                  <a:pt x="0" y="407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71716" y="1860214"/>
            <a:ext cx="16025684" cy="1823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393939"/>
                </a:solidFill>
                <a:latin typeface="HK Grotesk Light"/>
              </a:rPr>
              <a:t>Only 10% of accreting neutron stars show X-ray pulsations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393939"/>
                </a:solidFill>
                <a:latin typeface="HK Grotesk Light"/>
              </a:rPr>
              <a:t>Pulse sensitivity                     (A~0.01-0.05% in a hours from the brightest sources)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393939"/>
                </a:solidFill>
                <a:latin typeface="HK Grotesk Light"/>
              </a:rPr>
              <a:t>Detection would greatly enhance continuous GW (directed to targeted searches)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Searching for pulsations from the brightest accreting NSs</a:t>
            </a:r>
          </a:p>
        </p:txBody>
      </p:sp>
      <p:pic>
        <p:nvPicPr>
          <p:cNvPr id="14" name="Picture 13" descr="\documentclass{article}&#10;\usepackage{amsmath}&#10;\pagestyle{empty}&#10;\begin{document}&#10;&#10;\[&#10;\propto 1/\sqrt{N_{\gamma}} &#10;\]&#10;&#10;\end{document}" title="IguanaTex Bitmap Display">
            <a:extLst>
              <a:ext uri="{FF2B5EF4-FFF2-40B4-BE49-F238E27FC236}">
                <a16:creationId xmlns:a16="http://schemas.microsoft.com/office/drawing/2014/main" id="{6BB27F44-3467-C7D4-3DC0-4E4B3C9482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84951"/>
            <a:ext cx="2088125" cy="5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74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54088" y="4818343"/>
            <a:ext cx="8089739" cy="5148016"/>
          </a:xfrm>
          <a:custGeom>
            <a:avLst/>
            <a:gdLst/>
            <a:ahLst/>
            <a:cxnLst/>
            <a:rect l="l" t="t" r="r" b="b"/>
            <a:pathLst>
              <a:path w="8089739" h="5148016">
                <a:moveTo>
                  <a:pt x="0" y="0"/>
                </a:moveTo>
                <a:lnTo>
                  <a:pt x="8089739" y="0"/>
                </a:lnTo>
                <a:lnTo>
                  <a:pt x="8089739" y="5148016"/>
                </a:lnTo>
                <a:lnTo>
                  <a:pt x="0" y="5148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4173" y="5261577"/>
            <a:ext cx="8142099" cy="4071050"/>
          </a:xfrm>
          <a:custGeom>
            <a:avLst/>
            <a:gdLst/>
            <a:ahLst/>
            <a:cxnLst/>
            <a:rect l="l" t="t" r="r" b="b"/>
            <a:pathLst>
              <a:path w="8142099" h="4071050">
                <a:moveTo>
                  <a:pt x="0" y="0"/>
                </a:moveTo>
                <a:lnTo>
                  <a:pt x="8142099" y="0"/>
                </a:lnTo>
                <a:lnTo>
                  <a:pt x="8142099" y="4071049"/>
                </a:lnTo>
                <a:lnTo>
                  <a:pt x="0" y="407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71716" y="1860214"/>
            <a:ext cx="16025684" cy="2439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393939"/>
                </a:solidFill>
                <a:latin typeface="HK Grotesk Light"/>
              </a:rPr>
              <a:t>Only 10% of accreting neutron stars show X-ray pulsations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393939"/>
                </a:solidFill>
                <a:latin typeface="HK Grotesk Light"/>
              </a:rPr>
              <a:t>Pulse sensitivity                     (A~0.01-0.05% in a hours from the brightest sources)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393939"/>
                </a:solidFill>
                <a:latin typeface="HK Grotesk Light"/>
              </a:rPr>
              <a:t>Detection would greatly enhance continuous GW searches (collaboration with the LIGO/VIRGO CGWs group)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Searching for pulsations from the brightest accreting NSs</a:t>
            </a:r>
          </a:p>
        </p:txBody>
      </p:sp>
      <p:pic>
        <p:nvPicPr>
          <p:cNvPr id="14" name="Picture 13" descr="\documentclass{article}&#10;\usepackage{amsmath}&#10;\pagestyle{empty}&#10;\begin{document}&#10;&#10;\[&#10;\propto 1/\sqrt{N_{\gamma}} &#10;\]&#10;&#10;\end{document}" title="IguanaTex Bitmap Display">
            <a:extLst>
              <a:ext uri="{FF2B5EF4-FFF2-40B4-BE49-F238E27FC236}">
                <a16:creationId xmlns:a16="http://schemas.microsoft.com/office/drawing/2014/main" id="{6BB27F44-3467-C7D4-3DC0-4E4B3C9482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84951"/>
            <a:ext cx="2088125" cy="5795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72B6-1A53-EBE3-C4DB-066F0F77A838}"/>
              </a:ext>
            </a:extLst>
          </p:cNvPr>
          <p:cNvGrpSpPr/>
          <p:nvPr/>
        </p:nvGrpSpPr>
        <p:grpSpPr>
          <a:xfrm>
            <a:off x="0" y="6134100"/>
            <a:ext cx="9681707" cy="2796255"/>
            <a:chOff x="0" y="5987786"/>
            <a:chExt cx="9681707" cy="2796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07A4D7-F34F-F984-26FE-368596D8E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000" t="24156" r="11250" b="68518"/>
            <a:stretch/>
          </p:blipFill>
          <p:spPr>
            <a:xfrm>
              <a:off x="0" y="5987786"/>
              <a:ext cx="9681707" cy="1227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6270C2-37B2-044B-C2E9-55B1F3EB0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125" t="51148" r="25000" b="41793"/>
            <a:stretch/>
          </p:blipFill>
          <p:spPr>
            <a:xfrm>
              <a:off x="2680583" y="7607663"/>
              <a:ext cx="4320540" cy="11763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rcRect/>
          <a:stretch>
            <a:fillRect l="-26000" t="-4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EE3A935-8397-6304-AD39-375B87F2B2C7}"/>
              </a:ext>
            </a:extLst>
          </p:cNvPr>
          <p:cNvSpPr/>
          <p:nvPr/>
        </p:nvSpPr>
        <p:spPr>
          <a:xfrm>
            <a:off x="373587" y="419100"/>
            <a:ext cx="8458200" cy="9448800"/>
          </a:xfrm>
          <a:prstGeom prst="ellipse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31391" y="6018652"/>
            <a:ext cx="7169829" cy="1029848"/>
          </a:xfrm>
          <a:custGeom>
            <a:avLst/>
            <a:gdLst/>
            <a:ahLst/>
            <a:cxnLst/>
            <a:rect l="l" t="t" r="r" b="b"/>
            <a:pathLst>
              <a:path w="7169829" h="1029848">
                <a:moveTo>
                  <a:pt x="0" y="0"/>
                </a:moveTo>
                <a:lnTo>
                  <a:pt x="7169829" y="0"/>
                </a:lnTo>
                <a:lnTo>
                  <a:pt x="7169829" y="1029848"/>
                </a:lnTo>
                <a:lnTo>
                  <a:pt x="0" y="1029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898834" y="804734"/>
            <a:ext cx="3720641" cy="1803602"/>
          </a:xfrm>
          <a:custGeom>
            <a:avLst/>
            <a:gdLst/>
            <a:ahLst/>
            <a:cxnLst/>
            <a:rect l="l" t="t" r="r" b="b"/>
            <a:pathLst>
              <a:path w="3720641" h="1803602">
                <a:moveTo>
                  <a:pt x="0" y="0"/>
                </a:moveTo>
                <a:lnTo>
                  <a:pt x="3720642" y="0"/>
                </a:lnTo>
                <a:lnTo>
                  <a:pt x="3720642" y="1803601"/>
                </a:lnTo>
                <a:lnTo>
                  <a:pt x="0" y="18036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668" t="-22349" r="-20801" b="-316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33310" y="3333274"/>
            <a:ext cx="7538755" cy="147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en-US" sz="5642" spc="-112" dirty="0" err="1">
                <a:solidFill>
                  <a:srgbClr val="393939"/>
                </a:solidFill>
                <a:latin typeface="HK Grotesk Bold"/>
              </a:rPr>
              <a:t>SemiCoherent</a:t>
            </a:r>
            <a:r>
              <a:rPr lang="en-US" sz="5642" spc="-112" dirty="0">
                <a:solidFill>
                  <a:srgbClr val="393939"/>
                </a:solidFill>
                <a:latin typeface="HK Grotesk Bold"/>
              </a:rPr>
              <a:t> searches:</a:t>
            </a:r>
          </a:p>
          <a:p>
            <a:pPr algn="ctr">
              <a:lnSpc>
                <a:spcPts val="5642"/>
              </a:lnSpc>
            </a:pPr>
            <a:r>
              <a:rPr lang="en-US" sz="5642" spc="-112" dirty="0">
                <a:solidFill>
                  <a:srgbClr val="393939"/>
                </a:solidFill>
                <a:latin typeface="HK Grotesk Bold"/>
              </a:rPr>
              <a:t>dove </a:t>
            </a:r>
            <a:r>
              <a:rPr lang="en-US" sz="5642" spc="-112" dirty="0" err="1">
                <a:solidFill>
                  <a:srgbClr val="393939"/>
                </a:solidFill>
                <a:latin typeface="HK Grotesk Bold"/>
              </a:rPr>
              <a:t>siamo</a:t>
            </a:r>
            <a:endParaRPr lang="en-US" sz="5642" spc="-112" dirty="0">
              <a:solidFill>
                <a:srgbClr val="393939"/>
              </a:solidFill>
              <a:latin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07710" y="4686300"/>
            <a:ext cx="7702890" cy="105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it-IT" sz="3000" spc="60" dirty="0">
                <a:solidFill>
                  <a:srgbClr val="393939"/>
                </a:solidFill>
                <a:latin typeface="HK Grotesk Light Italics"/>
              </a:rPr>
              <a:t>Breve introduzione ai nostri successi e fallimenti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0459" y="7200900"/>
            <a:ext cx="7024458" cy="1314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100" dirty="0">
                <a:solidFill>
                  <a:srgbClr val="393939"/>
                </a:solidFill>
                <a:latin typeface="HK Grotesk Semi-Bold"/>
              </a:rPr>
              <a:t>Riccardo, Giulia, Filippo, Alessandro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755" y="1748461"/>
            <a:ext cx="9771792" cy="7948978"/>
          </a:xfrm>
          <a:custGeom>
            <a:avLst/>
            <a:gdLst/>
            <a:ahLst/>
            <a:cxnLst/>
            <a:rect l="l" t="t" r="r" b="b"/>
            <a:pathLst>
              <a:path w="9771792" h="7948978">
                <a:moveTo>
                  <a:pt x="0" y="0"/>
                </a:moveTo>
                <a:lnTo>
                  <a:pt x="9771792" y="0"/>
                </a:lnTo>
                <a:lnTo>
                  <a:pt x="9771792" y="7948978"/>
                </a:lnTo>
                <a:lnTo>
                  <a:pt x="0" y="7948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161" t="-47933" r="-51124" b="-168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744200" y="5578441"/>
            <a:ext cx="7199627" cy="4670459"/>
          </a:xfrm>
          <a:custGeom>
            <a:avLst/>
            <a:gdLst/>
            <a:ahLst/>
            <a:cxnLst/>
            <a:rect l="l" t="t" r="r" b="b"/>
            <a:pathLst>
              <a:path w="8073280" h="5148016">
                <a:moveTo>
                  <a:pt x="0" y="0"/>
                </a:moveTo>
                <a:lnTo>
                  <a:pt x="8073280" y="0"/>
                </a:lnTo>
                <a:lnTo>
                  <a:pt x="8073280" y="5148016"/>
                </a:lnTo>
                <a:lnTo>
                  <a:pt x="0" y="5148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Searching for pulsations from Scorpius X-1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12797233" y="2683202"/>
            <a:ext cx="0" cy="8596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 flipV="1">
            <a:off x="12115800" y="3168977"/>
            <a:ext cx="68143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2573000" y="2683202"/>
            <a:ext cx="3784253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Commensal science!</a:t>
            </a:r>
          </a:p>
        </p:txBody>
      </p:sp>
      <p:pic>
        <p:nvPicPr>
          <p:cNvPr id="9" name="Immagine 8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C4C878CE-29EC-0B37-A871-1A32ECDD8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" y="1679679"/>
            <a:ext cx="11800743" cy="38448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CE249-6878-49B8-14BB-972203FF8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E8EF7C61-AE5B-69CE-FBA7-D863D50204C0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Searching for pulsations from Scorpius X-1</a:t>
            </a:r>
          </a:p>
        </p:txBody>
      </p:sp>
      <p:pic>
        <p:nvPicPr>
          <p:cNvPr id="9" name="Immagine 8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DC7C03C5-2751-55FB-7A96-E2BCFA46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92" y="1617662"/>
            <a:ext cx="13223816" cy="430847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5995F11-8505-111E-184B-DDDFECC3527D}"/>
              </a:ext>
            </a:extLst>
          </p:cNvPr>
          <p:cNvSpPr txBox="1"/>
          <p:nvPr/>
        </p:nvSpPr>
        <p:spPr>
          <a:xfrm>
            <a:off x="7086600" y="6438900"/>
            <a:ext cx="3733800" cy="471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Simple searches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95F77F-67C8-7E9C-CC3A-A72AF0286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94" y="7521191"/>
            <a:ext cx="11109412" cy="10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E26E8-19AD-9B38-E99F-BF73D788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B8BD9A5-8763-0A49-B607-DB42F99FFD20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Searching for pulsations from Scorpius X-1</a:t>
            </a:r>
          </a:p>
        </p:txBody>
      </p:sp>
      <p:pic>
        <p:nvPicPr>
          <p:cNvPr id="9" name="Immagine 8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9BF2C287-A226-90AF-F4D0-8A6799A74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92" y="1617662"/>
            <a:ext cx="13223816" cy="430847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E09A031C-BDA1-F2B6-88EE-6B4E6BEC7046}"/>
              </a:ext>
            </a:extLst>
          </p:cNvPr>
          <p:cNvSpPr txBox="1"/>
          <p:nvPr/>
        </p:nvSpPr>
        <p:spPr>
          <a:xfrm>
            <a:off x="6858000" y="6461009"/>
            <a:ext cx="4572000" cy="471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Accelerated searches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060A9ED-B0CC-5CB3-9861-EF69DFAA1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50" y="7521191"/>
            <a:ext cx="11450299" cy="10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6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03692" y="3170360"/>
            <a:ext cx="8284308" cy="6214547"/>
          </a:xfrm>
          <a:custGeom>
            <a:avLst/>
            <a:gdLst/>
            <a:ahLst/>
            <a:cxnLst/>
            <a:rect l="l" t="t" r="r" b="b"/>
            <a:pathLst>
              <a:path w="8284308" h="6214547">
                <a:moveTo>
                  <a:pt x="0" y="0"/>
                </a:moveTo>
                <a:lnTo>
                  <a:pt x="8284308" y="0"/>
                </a:lnTo>
                <a:lnTo>
                  <a:pt x="8284308" y="6214547"/>
                </a:lnTo>
                <a:lnTo>
                  <a:pt x="0" y="62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Searching for pulsations from Scorpius X-1</a:t>
            </a:r>
          </a:p>
        </p:txBody>
      </p:sp>
      <p:sp>
        <p:nvSpPr>
          <p:cNvPr id="5" name="Freeform 5"/>
          <p:cNvSpPr/>
          <p:nvPr/>
        </p:nvSpPr>
        <p:spPr>
          <a:xfrm>
            <a:off x="98755" y="1748461"/>
            <a:ext cx="9771792" cy="7948978"/>
          </a:xfrm>
          <a:custGeom>
            <a:avLst/>
            <a:gdLst/>
            <a:ahLst/>
            <a:cxnLst/>
            <a:rect l="l" t="t" r="r" b="b"/>
            <a:pathLst>
              <a:path w="9771792" h="7948978">
                <a:moveTo>
                  <a:pt x="0" y="0"/>
                </a:moveTo>
                <a:lnTo>
                  <a:pt x="9771792" y="0"/>
                </a:lnTo>
                <a:lnTo>
                  <a:pt x="9771792" y="7948978"/>
                </a:lnTo>
                <a:lnTo>
                  <a:pt x="0" y="7948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161" t="-47933" r="-51124" b="-168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439400" y="1847462"/>
            <a:ext cx="7030727" cy="92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3500"/>
              </a:lnSpc>
              <a:buFont typeface="Arial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Simple PS, no orbital correction</a:t>
            </a:r>
          </a:p>
          <a:p>
            <a:pPr marL="755651" lvl="1" indent="-377825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Accelerated searches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BDF5-334C-1810-0446-6DB4E2B8F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ECFB579-F6FA-09ED-DCD0-72B3E576875B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Searching for pulsations from Scorpius X-1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FC741EC-5544-AD6C-A41A-C37914666050}"/>
              </a:ext>
            </a:extLst>
          </p:cNvPr>
          <p:cNvSpPr txBox="1"/>
          <p:nvPr/>
        </p:nvSpPr>
        <p:spPr>
          <a:xfrm>
            <a:off x="10467649" y="1672261"/>
            <a:ext cx="7030727" cy="136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3500"/>
              </a:lnSpc>
              <a:buFont typeface="Arial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Simple PS, no orbital correction</a:t>
            </a:r>
          </a:p>
          <a:p>
            <a:pPr marL="755651" lvl="1" indent="-377825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Accelerated searches</a:t>
            </a:r>
          </a:p>
          <a:p>
            <a:pPr marL="755651" lvl="1" indent="-377825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Blind searches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7D69E9B-A065-4BA6-5CF6-4715A8EFF0F7}"/>
              </a:ext>
            </a:extLst>
          </p:cNvPr>
          <p:cNvSpPr txBox="1"/>
          <p:nvPr/>
        </p:nvSpPr>
        <p:spPr>
          <a:xfrm>
            <a:off x="9501024" y="4621158"/>
            <a:ext cx="8963976" cy="1817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No parameters known 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a priori</a:t>
            </a:r>
            <a:br>
              <a:rPr lang="en-US" sz="3500" spc="-70" dirty="0">
                <a:solidFill>
                  <a:srgbClr val="393939"/>
                </a:solidFill>
                <a:latin typeface="HK Grotesk"/>
              </a:rPr>
            </a:b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(or large uncertainties)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endParaRPr lang="en-US" sz="3500" i="1" spc="-70" dirty="0">
              <a:solidFill>
                <a:srgbClr val="393939"/>
              </a:solidFill>
              <a:latin typeface="HK Grotesk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At least 4 parameters (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f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spin</a:t>
            </a:r>
            <a:r>
              <a:rPr lang="en-US" sz="3500" i="1" spc="-70" baseline="-2500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, 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P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orb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,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 a sin(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i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)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,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t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asc</a:t>
            </a:r>
            <a:r>
              <a:rPr lang="en-US" sz="3500" i="1" spc="-70" baseline="-2500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A3EF0C-8812-5C25-01E8-A3E3C186F25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13983012" y="3041162"/>
            <a:ext cx="1" cy="1579996"/>
          </a:xfrm>
          <a:prstGeom prst="straightConnector1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5E27B3-CBD3-3825-37DB-F1F1596C5AA0}"/>
              </a:ext>
            </a:extLst>
          </p:cNvPr>
          <p:cNvGrpSpPr/>
          <p:nvPr/>
        </p:nvGrpSpPr>
        <p:grpSpPr>
          <a:xfrm>
            <a:off x="11729373" y="7714098"/>
            <a:ext cx="5163905" cy="914400"/>
            <a:chOff x="11729373" y="7714098"/>
            <a:chExt cx="5163905" cy="9144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278572-1E7E-CD01-3B48-B7A762EA1251}"/>
                </a:ext>
              </a:extLst>
            </p:cNvPr>
            <p:cNvCxnSpPr>
              <a:cxnSpLocks/>
            </p:cNvCxnSpPr>
            <p:nvPr/>
          </p:nvCxnSpPr>
          <p:spPr>
            <a:xfrm>
              <a:off x="11729373" y="8156783"/>
              <a:ext cx="4876800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D0DB63-A092-280C-8C31-0492A5C55D53}"/>
                </a:ext>
              </a:extLst>
            </p:cNvPr>
            <p:cNvSpPr/>
            <p:nvPr/>
          </p:nvSpPr>
          <p:spPr>
            <a:xfrm>
              <a:off x="11729373" y="7714098"/>
              <a:ext cx="4876800" cy="914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9D408A-56F5-CEAA-3B83-A5D701C4A39B}"/>
                </a:ext>
              </a:extLst>
            </p:cNvPr>
            <p:cNvGrpSpPr/>
            <p:nvPr/>
          </p:nvGrpSpPr>
          <p:grpSpPr>
            <a:xfrm>
              <a:off x="16529974" y="7805002"/>
              <a:ext cx="152394" cy="706002"/>
              <a:chOff x="11653176" y="7708397"/>
              <a:chExt cx="152394" cy="70600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B998C63-B2FD-7148-E79C-585C86EA8C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29373" y="7708397"/>
                <a:ext cx="0" cy="70600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2C671E53-35E7-099D-E349-4F6F01878BA9}"/>
                  </a:ext>
                </a:extLst>
              </p:cNvPr>
              <p:cNvSpPr/>
              <p:nvPr/>
            </p:nvSpPr>
            <p:spPr>
              <a:xfrm>
                <a:off x="11653176" y="7990167"/>
                <a:ext cx="152394" cy="142463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E64CEB-D079-B30C-C876-6831C7AFBC2D}"/>
                </a:ext>
              </a:extLst>
            </p:cNvPr>
            <p:cNvSpPr/>
            <p:nvPr/>
          </p:nvSpPr>
          <p:spPr>
            <a:xfrm>
              <a:off x="12798913" y="7818297"/>
              <a:ext cx="688487" cy="68155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13D3574-3935-73F6-D89E-A7062FE1BC6B}"/>
                    </a:ext>
                  </a:extLst>
                </p:cNvPr>
                <p:cNvSpPr txBox="1"/>
                <p:nvPr/>
              </p:nvSpPr>
              <p:spPr>
                <a:xfrm>
                  <a:off x="14077820" y="7813720"/>
                  <a:ext cx="105278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13D3574-3935-73F6-D89E-A7062FE1B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77820" y="7813720"/>
                  <a:ext cx="1052789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468" r="-9827" b="-3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A3B81ED-C5C4-7546-5360-F753CE4124CD}"/>
                </a:ext>
              </a:extLst>
            </p:cNvPr>
            <p:cNvSpPr/>
            <p:nvPr/>
          </p:nvSpPr>
          <p:spPr>
            <a:xfrm>
              <a:off x="16319065" y="7714098"/>
              <a:ext cx="574213" cy="255178"/>
            </a:xfrm>
            <a:prstGeom prst="arc">
              <a:avLst>
                <a:gd name="adj1" fmla="val 16200000"/>
                <a:gd name="adj2" fmla="val 13226848"/>
              </a:avLst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Immagine 1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C4E153CF-4BD4-2BB1-8102-A33ADCDE8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9" y="6680000"/>
            <a:ext cx="10445536" cy="3098470"/>
          </a:xfrm>
          <a:prstGeom prst="rect">
            <a:avLst/>
          </a:prstGeom>
        </p:spPr>
      </p:pic>
      <p:pic>
        <p:nvPicPr>
          <p:cNvPr id="15" name="Immagine 1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CA587B1F-FA56-D10A-6ADA-050D77BE4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068"/>
            <a:ext cx="10564403" cy="3442007"/>
          </a:xfrm>
          <a:prstGeom prst="rect">
            <a:avLst/>
          </a:prstGeom>
        </p:spPr>
      </p:pic>
      <p:sp>
        <p:nvSpPr>
          <p:cNvPr id="5" name="Arco 4">
            <a:extLst>
              <a:ext uri="{FF2B5EF4-FFF2-40B4-BE49-F238E27FC236}">
                <a16:creationId xmlns:a16="http://schemas.microsoft.com/office/drawing/2014/main" id="{9BFE77B6-4066-0488-6F03-165A15429B8B}"/>
              </a:ext>
            </a:extLst>
          </p:cNvPr>
          <p:cNvSpPr/>
          <p:nvPr/>
        </p:nvSpPr>
        <p:spPr>
          <a:xfrm flipV="1">
            <a:off x="11568719" y="8113879"/>
            <a:ext cx="4961254" cy="771935"/>
          </a:xfrm>
          <a:prstGeom prst="arc">
            <a:avLst>
              <a:gd name="adj1" fmla="val 16200000"/>
              <a:gd name="adj2" fmla="val 21588250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9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1FEC4A-8915-A08E-4464-AFB7F570B170}"/>
              </a:ext>
            </a:extLst>
          </p:cNvPr>
          <p:cNvCxnSpPr>
            <a:cxnSpLocks/>
          </p:cNvCxnSpPr>
          <p:nvPr/>
        </p:nvCxnSpPr>
        <p:spPr>
          <a:xfrm>
            <a:off x="374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"/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Semi-coherently searching for pulsations from </a:t>
            </a:r>
            <a:r>
              <a:rPr lang="en-US" sz="5499" dirty="0" err="1">
                <a:solidFill>
                  <a:srgbClr val="393939"/>
                </a:solidFill>
                <a:latin typeface="HK Grotesk Medium"/>
              </a:rPr>
              <a:t>Sco</a:t>
            </a:r>
            <a:r>
              <a:rPr lang="en-US" sz="5499" dirty="0">
                <a:solidFill>
                  <a:srgbClr val="393939"/>
                </a:solidFill>
                <a:latin typeface="HK Grotesk Medium"/>
              </a:rPr>
              <a:t> X-1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434122" y="2470413"/>
            <a:ext cx="1137877" cy="881292"/>
            <a:chOff x="0" y="57150"/>
            <a:chExt cx="1017786" cy="1175054"/>
          </a:xfrm>
        </p:grpSpPr>
        <p:sp>
          <p:nvSpPr>
            <p:cNvPr id="6" name="TextBox 6"/>
            <p:cNvSpPr txBox="1"/>
            <p:nvPr/>
          </p:nvSpPr>
          <p:spPr>
            <a:xfrm>
              <a:off x="0" y="57150"/>
              <a:ext cx="345281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 spc="-70">
                  <a:solidFill>
                    <a:srgbClr val="393939"/>
                  </a:solidFill>
                  <a:latin typeface="HK Grotesk"/>
                </a:rPr>
                <a:t>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25042" y="250825"/>
              <a:ext cx="692744" cy="981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800" spc="-56" dirty="0">
                  <a:solidFill>
                    <a:srgbClr val="393939"/>
                  </a:solidFill>
                  <a:latin typeface="HK Grotesk"/>
                </a:rPr>
                <a:t>span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0661" y="5290631"/>
            <a:ext cx="763339" cy="575946"/>
            <a:chOff x="0" y="0"/>
            <a:chExt cx="1017786" cy="767927"/>
          </a:xfrm>
        </p:grpSpPr>
        <p:sp>
          <p:nvSpPr>
            <p:cNvPr id="9" name="TextBox 9"/>
            <p:cNvSpPr txBox="1"/>
            <p:nvPr/>
          </p:nvSpPr>
          <p:spPr>
            <a:xfrm>
              <a:off x="0" y="57150"/>
              <a:ext cx="345281" cy="64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 spc="-70" dirty="0">
                  <a:solidFill>
                    <a:srgbClr val="393939"/>
                  </a:solidFill>
                  <a:latin typeface="HK Grotesk"/>
                </a:rPr>
                <a:t>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5041" y="250825"/>
              <a:ext cx="692745" cy="517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800" spc="-56" dirty="0">
                  <a:solidFill>
                    <a:srgbClr val="393939"/>
                  </a:solidFill>
                  <a:latin typeface="HK Grotesk"/>
                </a:rPr>
                <a:t>seg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50BA79-EEA1-3FFE-190B-FCE0A7167D20}"/>
              </a:ext>
            </a:extLst>
          </p:cNvPr>
          <p:cNvGrpSpPr/>
          <p:nvPr/>
        </p:nvGrpSpPr>
        <p:grpSpPr>
          <a:xfrm>
            <a:off x="7848600" y="5661901"/>
            <a:ext cx="9808741" cy="1018866"/>
            <a:chOff x="7848600" y="5661901"/>
            <a:chExt cx="9808741" cy="1018866"/>
          </a:xfrm>
        </p:grpSpPr>
        <p:sp>
          <p:nvSpPr>
            <p:cNvPr id="11" name="TextBox 11 1"/>
            <p:cNvSpPr txBox="1"/>
            <p:nvPr/>
          </p:nvSpPr>
          <p:spPr>
            <a:xfrm>
              <a:off x="7848600" y="5661901"/>
              <a:ext cx="9808741" cy="469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 spc="-70" dirty="0">
                  <a:solidFill>
                    <a:srgbClr val="393939"/>
                  </a:solidFill>
                  <a:latin typeface="HK Grotesk"/>
                </a:rPr>
                <a:t>Already carried out in the X-ray band, but to no avail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534401" y="6341041"/>
              <a:ext cx="8457828" cy="339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00"/>
                </a:lnSpc>
                <a:spcBef>
                  <a:spcPct val="0"/>
                </a:spcBef>
              </a:pPr>
              <a:r>
                <a:rPr lang="en-US" sz="2500" spc="-50" dirty="0">
                  <a:solidFill>
                    <a:srgbClr val="393939"/>
                  </a:solidFill>
                  <a:latin typeface="HK Grotesk"/>
                </a:rPr>
                <a:t>[</a:t>
              </a:r>
              <a:r>
                <a:rPr lang="en-US" sz="2500" spc="-50" dirty="0" err="1">
                  <a:solidFill>
                    <a:srgbClr val="393939"/>
                  </a:solidFill>
                  <a:latin typeface="HK Grotesk"/>
                </a:rPr>
                <a:t>Messenger&amp;Patruno</a:t>
              </a:r>
              <a:r>
                <a:rPr lang="en-US" sz="2500" spc="-50" dirty="0">
                  <a:solidFill>
                    <a:srgbClr val="393939"/>
                  </a:solidFill>
                  <a:latin typeface="HK Grotesk"/>
                </a:rPr>
                <a:t> 2015, </a:t>
              </a:r>
              <a:r>
                <a:rPr lang="en-US" sz="2500" spc="-50" dirty="0" err="1">
                  <a:solidFill>
                    <a:srgbClr val="393939"/>
                  </a:solidFill>
                  <a:latin typeface="HK Grotesk"/>
                </a:rPr>
                <a:t>Patruno</a:t>
              </a:r>
              <a:r>
                <a:rPr lang="en-US" sz="2500" spc="-50" dirty="0">
                  <a:solidFill>
                    <a:srgbClr val="393939"/>
                  </a:solidFill>
                  <a:latin typeface="HK Grotesk"/>
                </a:rPr>
                <a:t>+ 2019, </a:t>
              </a:r>
              <a:r>
                <a:rPr lang="en-US" sz="2500" spc="-50" dirty="0" err="1">
                  <a:solidFill>
                    <a:srgbClr val="393939"/>
                  </a:solidFill>
                  <a:latin typeface="HK Grotesk"/>
                </a:rPr>
                <a:t>Galaudage</a:t>
              </a:r>
              <a:r>
                <a:rPr lang="en-US" sz="2500" spc="-50" dirty="0">
                  <a:solidFill>
                    <a:srgbClr val="393939"/>
                  </a:solidFill>
                  <a:latin typeface="HK Grotesk"/>
                </a:rPr>
                <a:t>+ 2022]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972970" y="2482348"/>
            <a:ext cx="7559999" cy="2356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Split 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T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span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-long interval in 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M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 segments</a:t>
            </a:r>
            <a:endParaRPr lang="en-US" sz="3500" i="1" spc="-70" dirty="0">
              <a:solidFill>
                <a:srgbClr val="393939"/>
              </a:solidFill>
              <a:latin typeface="HK Grotesk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Coherent analyses on each segment</a:t>
            </a:r>
          </a:p>
          <a:p>
            <a:pPr marL="457200" indent="-45720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Statistics summed incoherently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D82FFC-327D-1E1C-5558-E4ED218F0528}"/>
              </a:ext>
            </a:extLst>
          </p:cNvPr>
          <p:cNvGrpSpPr/>
          <p:nvPr/>
        </p:nvGrpSpPr>
        <p:grpSpPr>
          <a:xfrm>
            <a:off x="1028700" y="3060652"/>
            <a:ext cx="5415300" cy="260607"/>
            <a:chOff x="1028700" y="3060652"/>
            <a:chExt cx="5415300" cy="2606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2B2DDE0-CD89-6967-357F-0CC211F8EF30}"/>
                </a:ext>
              </a:extLst>
            </p:cNvPr>
            <p:cNvCxnSpPr>
              <a:cxnSpLocks/>
            </p:cNvCxnSpPr>
            <p:nvPr/>
          </p:nvCxnSpPr>
          <p:spPr>
            <a:xfrm>
              <a:off x="6444000" y="3060652"/>
              <a:ext cx="0" cy="2606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2723520-1059-A77C-A774-A41C829174FF}"/>
                </a:ext>
              </a:extLst>
            </p:cNvPr>
            <p:cNvCxnSpPr>
              <a:cxnSpLocks/>
            </p:cNvCxnSpPr>
            <p:nvPr/>
          </p:nvCxnSpPr>
          <p:spPr>
            <a:xfrm>
              <a:off x="1028700" y="3060652"/>
              <a:ext cx="0" cy="2606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45BE8E-48C8-D2FC-B589-7F4200C229AD}"/>
                </a:ext>
              </a:extLst>
            </p:cNvPr>
            <p:cNvCxnSpPr>
              <a:cxnSpLocks/>
            </p:cNvCxnSpPr>
            <p:nvPr/>
          </p:nvCxnSpPr>
          <p:spPr>
            <a:xfrm>
              <a:off x="1028700" y="3190955"/>
              <a:ext cx="540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396DD54-7314-866D-56AD-E21C4461A3B0}"/>
              </a:ext>
            </a:extLst>
          </p:cNvPr>
          <p:cNvCxnSpPr>
            <a:cxnSpLocks/>
          </p:cNvCxnSpPr>
          <p:nvPr/>
        </p:nvCxnSpPr>
        <p:spPr>
          <a:xfrm>
            <a:off x="644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2378980-89A9-6076-266E-55E5B62E4C68}"/>
              </a:ext>
            </a:extLst>
          </p:cNvPr>
          <p:cNvCxnSpPr>
            <a:cxnSpLocks/>
          </p:cNvCxnSpPr>
          <p:nvPr/>
        </p:nvCxnSpPr>
        <p:spPr>
          <a:xfrm>
            <a:off x="1050076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6D6BEDE-0332-3E8C-184D-A78AA2D5F6CF}"/>
              </a:ext>
            </a:extLst>
          </p:cNvPr>
          <p:cNvCxnSpPr>
            <a:cxnSpLocks/>
          </p:cNvCxnSpPr>
          <p:nvPr/>
        </p:nvCxnSpPr>
        <p:spPr>
          <a:xfrm>
            <a:off x="1044000" y="4708396"/>
            <a:ext cx="54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8D69CE-4CAC-1F58-BA62-3DD41A6D5AE1}"/>
              </a:ext>
            </a:extLst>
          </p:cNvPr>
          <p:cNvCxnSpPr>
            <a:cxnSpLocks/>
          </p:cNvCxnSpPr>
          <p:nvPr/>
        </p:nvCxnSpPr>
        <p:spPr>
          <a:xfrm>
            <a:off x="212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42704C-BE4D-9CAF-75AC-867841FD2777}"/>
              </a:ext>
            </a:extLst>
          </p:cNvPr>
          <p:cNvCxnSpPr>
            <a:cxnSpLocks/>
          </p:cNvCxnSpPr>
          <p:nvPr/>
        </p:nvCxnSpPr>
        <p:spPr>
          <a:xfrm>
            <a:off x="158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4C636C7-3B8B-CCD0-0E17-FFA172CEFB04}"/>
              </a:ext>
            </a:extLst>
          </p:cNvPr>
          <p:cNvCxnSpPr>
            <a:cxnSpLocks/>
          </p:cNvCxnSpPr>
          <p:nvPr/>
        </p:nvCxnSpPr>
        <p:spPr>
          <a:xfrm>
            <a:off x="266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86A4A8F-88A8-886F-EFB4-D717AAEB9361}"/>
              </a:ext>
            </a:extLst>
          </p:cNvPr>
          <p:cNvCxnSpPr>
            <a:cxnSpLocks/>
          </p:cNvCxnSpPr>
          <p:nvPr/>
        </p:nvCxnSpPr>
        <p:spPr>
          <a:xfrm>
            <a:off x="320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2C3B52-2E11-C643-B2B9-9C84656A97C2}"/>
              </a:ext>
            </a:extLst>
          </p:cNvPr>
          <p:cNvCxnSpPr>
            <a:cxnSpLocks/>
          </p:cNvCxnSpPr>
          <p:nvPr/>
        </p:nvCxnSpPr>
        <p:spPr>
          <a:xfrm>
            <a:off x="4284000" y="4578093"/>
            <a:ext cx="0" cy="2606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EAB53F4-CF0C-036D-64FF-D41FB777C1A5}"/>
              </a:ext>
            </a:extLst>
          </p:cNvPr>
          <p:cNvGrpSpPr/>
          <p:nvPr/>
        </p:nvGrpSpPr>
        <p:grpSpPr>
          <a:xfrm>
            <a:off x="4824000" y="4578093"/>
            <a:ext cx="1073924" cy="260607"/>
            <a:chOff x="4869676" y="4610100"/>
            <a:chExt cx="1073924" cy="26060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CC0CE05-AD60-0F6C-6E7B-D41ED818F338}"/>
                </a:ext>
              </a:extLst>
            </p:cNvPr>
            <p:cNvCxnSpPr>
              <a:cxnSpLocks/>
            </p:cNvCxnSpPr>
            <p:nvPr/>
          </p:nvCxnSpPr>
          <p:spPr>
            <a:xfrm>
              <a:off x="4869676" y="4610100"/>
              <a:ext cx="0" cy="2606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A6C9D9F-B8E3-529C-6ED5-015EBBD5FA2F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4610100"/>
              <a:ext cx="0" cy="2606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EFA5D6-5E6D-A6EF-B404-86E2D91A2DF7}"/>
                </a:ext>
              </a:extLst>
            </p:cNvPr>
            <p:cNvCxnSpPr>
              <a:cxnSpLocks/>
            </p:cNvCxnSpPr>
            <p:nvPr/>
          </p:nvCxnSpPr>
          <p:spPr>
            <a:xfrm>
              <a:off x="5403600" y="4610100"/>
              <a:ext cx="0" cy="26060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A851FC-59C8-A246-8495-95681893EFAC}"/>
              </a:ext>
            </a:extLst>
          </p:cNvPr>
          <p:cNvCxnSpPr/>
          <p:nvPr/>
        </p:nvCxnSpPr>
        <p:spPr>
          <a:xfrm flipV="1">
            <a:off x="1295400" y="4838699"/>
            <a:ext cx="76200" cy="533401"/>
          </a:xfrm>
          <a:prstGeom prst="straightConnector1">
            <a:avLst/>
          </a:prstGeom>
          <a:ln w="25400">
            <a:solidFill>
              <a:srgbClr val="3939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1 2">
            <a:extLst>
              <a:ext uri="{FF2B5EF4-FFF2-40B4-BE49-F238E27FC236}">
                <a16:creationId xmlns:a16="http://schemas.microsoft.com/office/drawing/2014/main" id="{054CBDE3-2179-CFEA-7019-66FC96A62DFC}"/>
              </a:ext>
            </a:extLst>
          </p:cNvPr>
          <p:cNvSpPr txBox="1"/>
          <p:nvPr/>
        </p:nvSpPr>
        <p:spPr>
          <a:xfrm>
            <a:off x="3552717" y="7277100"/>
            <a:ext cx="2124378" cy="46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Why do it?</a:t>
            </a:r>
          </a:p>
        </p:txBody>
      </p:sp>
      <p:pic>
        <p:nvPicPr>
          <p:cNvPr id="18" name="Picture 17" descr="\documentclass{article}&#10;\usepackage{amsmath}&#10;\pagestyle{empty}&#10;\begin{document}&#10;&#10;\[&#10;N_{\mathrm{temp}} \propto T_{\mathrm{coh}}^5 f_{\mathrm{spin}}^2 \mathrm{d}^4 \boldsymbol{\lambda}&#10;\]&#10;&#10;\end{document}" title="IguanaTex Bitmap Display">
            <a:extLst>
              <a:ext uri="{FF2B5EF4-FFF2-40B4-BE49-F238E27FC236}">
                <a16:creationId xmlns:a16="http://schemas.microsoft.com/office/drawing/2014/main" id="{755755B4-F4C1-3C1C-6D94-929ABB51B9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85" y="8102471"/>
            <a:ext cx="5148642" cy="698627"/>
          </a:xfrm>
          <a:prstGeom prst="rect">
            <a:avLst/>
          </a:prstGeom>
        </p:spPr>
      </p:pic>
      <p:pic>
        <p:nvPicPr>
          <p:cNvPr id="23" name="Picture 22" descr="\documentclass{article}&#10;\usepackage{amsmath}&#10;\pagestyle{empty}&#10;\begin{document}&#10;&#10;\[&#10;A \propto N_{\mathrm{phot}}^{-1/2} \left(T_{\mathrm{seg}} T_{\mathrm{span}} D\right)^{-1/4}&#10;\]&#10;&#10;\end{document}" title="IguanaTex Bitmap Display">
            <a:extLst>
              <a:ext uri="{FF2B5EF4-FFF2-40B4-BE49-F238E27FC236}">
                <a16:creationId xmlns:a16="http://schemas.microsoft.com/office/drawing/2014/main" id="{906BC999-0E3B-8460-944D-D96836221E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6" y="9082352"/>
            <a:ext cx="6817400" cy="814513"/>
          </a:xfrm>
          <a:prstGeom prst="rect">
            <a:avLst/>
          </a:prstGeom>
        </p:spPr>
      </p:pic>
      <p:sp>
        <p:nvSpPr>
          <p:cNvPr id="14" name="TextBox 11 1">
            <a:extLst>
              <a:ext uri="{FF2B5EF4-FFF2-40B4-BE49-F238E27FC236}">
                <a16:creationId xmlns:a16="http://schemas.microsoft.com/office/drawing/2014/main" id="{361ECE46-7A2C-2CA1-53B4-90C2535908F5}"/>
              </a:ext>
            </a:extLst>
          </p:cNvPr>
          <p:cNvSpPr txBox="1"/>
          <p:nvPr/>
        </p:nvSpPr>
        <p:spPr>
          <a:xfrm>
            <a:off x="8143107" y="8216834"/>
            <a:ext cx="9808741" cy="46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(and always think of your number of trials…)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BFB13-57F0-86F5-789A-33AC839BC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97CF136-5620-4DCA-0B82-C227E41121D0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Semi-coherently searching for pulsations from </a:t>
            </a:r>
            <a:r>
              <a:rPr lang="en-US" sz="5499" dirty="0" err="1">
                <a:solidFill>
                  <a:srgbClr val="393939"/>
                </a:solidFill>
                <a:latin typeface="HK Grotesk Medium"/>
              </a:rPr>
              <a:t>Sco</a:t>
            </a:r>
            <a:r>
              <a:rPr lang="en-US" sz="5499" dirty="0">
                <a:solidFill>
                  <a:srgbClr val="393939"/>
                </a:solidFill>
                <a:latin typeface="HK Grotesk Medium"/>
              </a:rPr>
              <a:t> X-1</a:t>
            </a:r>
          </a:p>
        </p:txBody>
      </p:sp>
      <p:sp>
        <p:nvSpPr>
          <p:cNvPr id="16" name="TextBox 11 1 1">
            <a:extLst>
              <a:ext uri="{FF2B5EF4-FFF2-40B4-BE49-F238E27FC236}">
                <a16:creationId xmlns:a16="http://schemas.microsoft.com/office/drawing/2014/main" id="{A6E100B5-1C60-A5BB-41EC-E96255912DB6}"/>
              </a:ext>
            </a:extLst>
          </p:cNvPr>
          <p:cNvSpPr txBox="1"/>
          <p:nvPr/>
        </p:nvSpPr>
        <p:spPr>
          <a:xfrm>
            <a:off x="3983459" y="2426637"/>
            <a:ext cx="9808741" cy="920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Following Messenger [2011], </a:t>
            </a:r>
            <a:r>
              <a:rPr lang="en-US" sz="3500" spc="-70" dirty="0" err="1">
                <a:solidFill>
                  <a:srgbClr val="393939"/>
                </a:solidFill>
                <a:latin typeface="HK Grotesk"/>
              </a:rPr>
              <a:t>Leaci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 &amp; Prix [2015], we further split into: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AFCAF14-585D-6269-1426-F01FF5BFA62F}"/>
              </a:ext>
            </a:extLst>
          </p:cNvPr>
          <p:cNvGrpSpPr/>
          <p:nvPr/>
        </p:nvGrpSpPr>
        <p:grpSpPr>
          <a:xfrm>
            <a:off x="157710" y="3058236"/>
            <a:ext cx="8828579" cy="5887690"/>
            <a:chOff x="344173" y="3063397"/>
            <a:chExt cx="8828579" cy="588769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5BB862-5ABB-F585-E03F-A84855E3A9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3400" y="3063397"/>
              <a:ext cx="2819400" cy="9906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11 1 2 1">
              <a:extLst>
                <a:ext uri="{FF2B5EF4-FFF2-40B4-BE49-F238E27FC236}">
                  <a16:creationId xmlns:a16="http://schemas.microsoft.com/office/drawing/2014/main" id="{82975CD2-3FD8-5699-23A6-D31B977E0CB7}"/>
                </a:ext>
              </a:extLst>
            </p:cNvPr>
            <p:cNvSpPr txBox="1"/>
            <p:nvPr/>
          </p:nvSpPr>
          <p:spPr>
            <a:xfrm>
              <a:off x="2250394" y="4553089"/>
              <a:ext cx="4572000" cy="471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 spc="-70" dirty="0">
                  <a:solidFill>
                    <a:srgbClr val="393939"/>
                  </a:solidFill>
                  <a:latin typeface="HK Grotesk"/>
                </a:rPr>
                <a:t>A semi-coherent space</a:t>
              </a:r>
            </a:p>
          </p:txBody>
        </p:sp>
        <p:pic>
          <p:nvPicPr>
            <p:cNvPr id="73" name="Picture 72" descr="\documentclass{article}&#10;\usepackage{amsmath}&#10;\pagestyle{empty}&#10;\begin{document}&#10;&#10;\[&#10; \phi(\boldsymbol{\lambda})=2\pi f_{\mathrm{spin}}\left[t-t_{0}-a_{*}\sin\left(\Omega (t-t_{0})+\gamma\right)\right]\]&#10;&#10;\end{document}" title="IguanaTex Bitmap Display">
              <a:extLst>
                <a:ext uri="{FF2B5EF4-FFF2-40B4-BE49-F238E27FC236}">
                  <a16:creationId xmlns:a16="http://schemas.microsoft.com/office/drawing/2014/main" id="{A93791CE-EB92-2AC3-01FC-FD8DD931914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73" y="5434265"/>
              <a:ext cx="8828579" cy="468511"/>
            </a:xfrm>
            <a:prstGeom prst="rect">
              <a:avLst/>
            </a:prstGeom>
          </p:spPr>
        </p:pic>
        <p:pic>
          <p:nvPicPr>
            <p:cNvPr id="30" name="Picture 29" descr="\documentclass{article}&#10;\usepackage{amsmath}&#10;\pagestyle{empty}&#10;\begin{document}&#10;&#10;\[&#10;\gamma = \frac{2 \pi}{P_{\mathrm{orb}}} (t_{0}-t_{\mathrm{asc}}) =\Omega (t_{0}-t_{\mathrm{asc}})&#10;\]&#10;\end{document}" title="IguanaTex Bitmap Display">
              <a:extLst>
                <a:ext uri="{FF2B5EF4-FFF2-40B4-BE49-F238E27FC236}">
                  <a16:creationId xmlns:a16="http://schemas.microsoft.com/office/drawing/2014/main" id="{2F3FE1CF-7718-7BF9-DD56-5F1D6649B21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70" y="6590406"/>
              <a:ext cx="6526648" cy="980352"/>
            </a:xfrm>
            <a:prstGeom prst="rect">
              <a:avLst/>
            </a:prstGeom>
          </p:spPr>
        </p:pic>
        <p:pic>
          <p:nvPicPr>
            <p:cNvPr id="40" name="Picture 39" descr="\documentclass{article}&#10;\usepackage{amsmath}&#10;\pagestyle{empty}&#10;\begin{document}&#10;&#10;\[&#10;a_{*} = \frac{a \sin i}{c}&#10;\]&#10;&#10;\end{document}" title="IguanaTex Bitmap Display">
              <a:extLst>
                <a:ext uri="{FF2B5EF4-FFF2-40B4-BE49-F238E27FC236}">
                  <a16:creationId xmlns:a16="http://schemas.microsoft.com/office/drawing/2014/main" id="{6B34B193-331A-BD1B-C025-2FCD8ABF491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414" y="8033023"/>
              <a:ext cx="2177355" cy="918064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5EAA3-59C8-902D-106C-E200E88F3736}"/>
              </a:ext>
            </a:extLst>
          </p:cNvPr>
          <p:cNvGrpSpPr/>
          <p:nvPr/>
        </p:nvGrpSpPr>
        <p:grpSpPr>
          <a:xfrm>
            <a:off x="9839907" y="3009900"/>
            <a:ext cx="8200288" cy="4535130"/>
            <a:chOff x="9540182" y="3009900"/>
            <a:chExt cx="8200288" cy="453513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77082B9-2FCC-871F-C8F4-40FB24543CDA}"/>
                </a:ext>
              </a:extLst>
            </p:cNvPr>
            <p:cNvCxnSpPr/>
            <p:nvPr/>
          </p:nvCxnSpPr>
          <p:spPr>
            <a:xfrm>
              <a:off x="10591800" y="3009900"/>
              <a:ext cx="2362200" cy="106680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11 1 2 2">
              <a:extLst>
                <a:ext uri="{FF2B5EF4-FFF2-40B4-BE49-F238E27FC236}">
                  <a16:creationId xmlns:a16="http://schemas.microsoft.com/office/drawing/2014/main" id="{1F8E3F17-E348-4155-8CF9-E9833623B591}"/>
                </a:ext>
              </a:extLst>
            </p:cNvPr>
            <p:cNvSpPr txBox="1"/>
            <p:nvPr/>
          </p:nvSpPr>
          <p:spPr>
            <a:xfrm>
              <a:off x="11354326" y="4403325"/>
              <a:ext cx="4572000" cy="471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 spc="-70" dirty="0">
                  <a:solidFill>
                    <a:srgbClr val="393939"/>
                  </a:solidFill>
                  <a:latin typeface="HK Grotesk"/>
                </a:rPr>
                <a:t>A coherent space</a:t>
              </a:r>
            </a:p>
          </p:txBody>
        </p:sp>
        <p:pic>
          <p:nvPicPr>
            <p:cNvPr id="66" name="Picture 65" descr="\documentclass{article}&#10;\usepackage{amsmath}&#10;\pagestyle{empty}&#10;\begin{document}&#10;&#10;\[&#10;  \phi_{j}(\boldsymbol{\nu}^{(m)}) \simeq \phi_{0}^{(m)} + 2\pi \sum_{s=1}^{s*}\frac{\nu_{s}^{(m)}}{s!}(t_{j}-t_{\text{mid}}^{(m)})^{s}&#10;\]&#10;&#10;\end{document}" title="IguanaTex Bitmap Display">
              <a:extLst>
                <a:ext uri="{FF2B5EF4-FFF2-40B4-BE49-F238E27FC236}">
                  <a16:creationId xmlns:a16="http://schemas.microsoft.com/office/drawing/2014/main" id="{7C5CF2E1-012A-AC61-F8D8-9E4A3E2EE5D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182" y="5019147"/>
              <a:ext cx="8200288" cy="1299914"/>
            </a:xfrm>
            <a:prstGeom prst="rect">
              <a:avLst/>
            </a:prstGeom>
          </p:spPr>
        </p:pic>
        <p:pic>
          <p:nvPicPr>
            <p:cNvPr id="62" name="Picture 61" descr="\documentclass{article}&#10;\usepackage{amsmath}&#10;\pagestyle{empty}&#10;\begin{document}&#10;&#10;\[&#10;\nu_{s} = \frac{\mathrm{d}^s\nu}{\mathrm{d}t^s}&#10;\]&#10;\end{document}" title="IguanaTex Bitmap Display">
              <a:extLst>
                <a:ext uri="{FF2B5EF4-FFF2-40B4-BE49-F238E27FC236}">
                  <a16:creationId xmlns:a16="http://schemas.microsoft.com/office/drawing/2014/main" id="{5FEDAC1C-B938-0385-25BD-45C0AA9DE27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0213" y="6616133"/>
              <a:ext cx="1738634" cy="928897"/>
            </a:xfrm>
            <a:prstGeom prst="rect">
              <a:avLst/>
            </a:prstGeom>
          </p:spPr>
        </p:pic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157F1EA-024A-5489-230D-E664EA101B4A}"/>
              </a:ext>
            </a:extLst>
          </p:cNvPr>
          <p:cNvSpPr/>
          <p:nvPr/>
        </p:nvSpPr>
        <p:spPr>
          <a:xfrm>
            <a:off x="9601200" y="4188744"/>
            <a:ext cx="8686800" cy="367161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9A5D83A-8755-C060-6E8B-14D4359CFFF0}"/>
              </a:ext>
            </a:extLst>
          </p:cNvPr>
          <p:cNvGrpSpPr/>
          <p:nvPr/>
        </p:nvGrpSpPr>
        <p:grpSpPr>
          <a:xfrm>
            <a:off x="11654051" y="7860363"/>
            <a:ext cx="4572000" cy="1526497"/>
            <a:chOff x="11654051" y="7860363"/>
            <a:chExt cx="4572000" cy="1526497"/>
          </a:xfrm>
        </p:grpSpPr>
        <p:sp>
          <p:nvSpPr>
            <p:cNvPr id="3" name="TextBox 11 1 2 2">
              <a:extLst>
                <a:ext uri="{FF2B5EF4-FFF2-40B4-BE49-F238E27FC236}">
                  <a16:creationId xmlns:a16="http://schemas.microsoft.com/office/drawing/2014/main" id="{3EBD4FEB-FA54-3120-B062-B764C1F4AB93}"/>
                </a:ext>
              </a:extLst>
            </p:cNvPr>
            <p:cNvSpPr txBox="1"/>
            <p:nvPr/>
          </p:nvSpPr>
          <p:spPr>
            <a:xfrm>
              <a:off x="11654051" y="8915641"/>
              <a:ext cx="4572000" cy="471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 spc="-70" dirty="0">
                  <a:solidFill>
                    <a:srgbClr val="393939"/>
                  </a:solidFill>
                  <a:latin typeface="HK Grotesk"/>
                </a:rPr>
                <a:t>Generally much smaller!</a:t>
              </a:r>
            </a:p>
          </p:txBody>
        </p: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CC4EC014-0DBC-2D4F-3BAE-31A4EF6F68A2}"/>
                </a:ext>
              </a:extLst>
            </p:cNvPr>
            <p:cNvCxnSpPr>
              <a:stCxn id="3" idx="0"/>
              <a:endCxn id="76" idx="2"/>
            </p:cNvCxnSpPr>
            <p:nvPr/>
          </p:nvCxnSpPr>
          <p:spPr>
            <a:xfrm flipV="1">
              <a:off x="13940051" y="7860363"/>
              <a:ext cx="4549" cy="10552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4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3F4D3-7ED3-2ADD-1446-384C2DDF7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 1">
            <a:extLst>
              <a:ext uri="{FF2B5EF4-FFF2-40B4-BE49-F238E27FC236}">
                <a16:creationId xmlns:a16="http://schemas.microsoft.com/office/drawing/2014/main" id="{47A7AF50-5AB8-266F-37F2-AED0841AE5DB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Semi-coherently searching for pulsations</a:t>
            </a:r>
          </a:p>
        </p:txBody>
      </p:sp>
      <p:sp>
        <p:nvSpPr>
          <p:cNvPr id="4" name="TextBox 11 1 2 1">
            <a:extLst>
              <a:ext uri="{FF2B5EF4-FFF2-40B4-BE49-F238E27FC236}">
                <a16:creationId xmlns:a16="http://schemas.microsoft.com/office/drawing/2014/main" id="{C79089BA-46E1-E499-616B-98AE02F042FE}"/>
              </a:ext>
            </a:extLst>
          </p:cNvPr>
          <p:cNvSpPr txBox="1"/>
          <p:nvPr/>
        </p:nvSpPr>
        <p:spPr>
          <a:xfrm>
            <a:off x="-304800" y="39354"/>
            <a:ext cx="4572000" cy="444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800" spc="-70" dirty="0">
                <a:solidFill>
                  <a:srgbClr val="393939"/>
                </a:solidFill>
                <a:latin typeface="HK Grotesk"/>
              </a:rPr>
              <a:t>(All in </a:t>
            </a:r>
            <a:r>
              <a:rPr lang="en-US" sz="2800" spc="-70" dirty="0" err="1">
                <a:solidFill>
                  <a:srgbClr val="393939"/>
                </a:solidFill>
                <a:latin typeface="HK Grotesk"/>
              </a:rPr>
              <a:t>Matlab</a:t>
            </a:r>
            <a:r>
              <a:rPr lang="en-US" sz="2800" spc="-7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2000" spc="-70" dirty="0">
                <a:solidFill>
                  <a:srgbClr val="393939"/>
                </a:solidFill>
                <a:latin typeface="HK Grotesk"/>
              </a:rPr>
              <a:t>…for now at least</a:t>
            </a:r>
            <a:r>
              <a:rPr lang="en-US" sz="2800" spc="-70" dirty="0">
                <a:solidFill>
                  <a:srgbClr val="393939"/>
                </a:solidFill>
                <a:latin typeface="HK Grotesk"/>
              </a:rPr>
              <a:t>)</a:t>
            </a:r>
          </a:p>
        </p:txBody>
      </p:sp>
      <p:sp>
        <p:nvSpPr>
          <p:cNvPr id="3" name="TextBox 2 2 1">
            <a:extLst>
              <a:ext uri="{FF2B5EF4-FFF2-40B4-BE49-F238E27FC236}">
                <a16:creationId xmlns:a16="http://schemas.microsoft.com/office/drawing/2014/main" id="{CA8C4B31-2E99-4B6E-1AC4-474DA895C49C}"/>
              </a:ext>
            </a:extLst>
          </p:cNvPr>
          <p:cNvSpPr txBox="1"/>
          <p:nvPr/>
        </p:nvSpPr>
        <p:spPr>
          <a:xfrm>
            <a:off x="685800" y="2552699"/>
            <a:ext cx="4191000" cy="18288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HK Grotesk" panose="020B0604020202020204" charset="0"/>
              </a:rPr>
              <a:t>Coherent temp. bank through extrema of possible       values and density given by min. shift</a:t>
            </a:r>
          </a:p>
        </p:txBody>
      </p:sp>
      <p:pic>
        <p:nvPicPr>
          <p:cNvPr id="28" name="Picture 27" descr="\documentclass{article}&#10;\usepackage{amsmath}&#10;\pagestyle{empty}&#10;\begin{document}&#10;&#10;\[&#10;\nu_s &#10;\]&#10;&#10;\end{document}" title="IguanaTex Bitmap Display">
            <a:extLst>
              <a:ext uri="{FF2B5EF4-FFF2-40B4-BE49-F238E27FC236}">
                <a16:creationId xmlns:a16="http://schemas.microsoft.com/office/drawing/2014/main" id="{FD0B8D3B-3403-4F74-7B09-9400485640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44172"/>
            <a:ext cx="307862" cy="23626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3ED0D0D-EA1C-EA1F-5A35-0C7A1DCF6BAA}"/>
              </a:ext>
            </a:extLst>
          </p:cNvPr>
          <p:cNvGrpSpPr/>
          <p:nvPr/>
        </p:nvGrpSpPr>
        <p:grpSpPr>
          <a:xfrm>
            <a:off x="4876800" y="2552699"/>
            <a:ext cx="6400800" cy="1828801"/>
            <a:chOff x="4876800" y="2552699"/>
            <a:chExt cx="6400800" cy="18288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EEDEEC-1C51-A968-8D30-4B1A154A1024}"/>
                </a:ext>
              </a:extLst>
            </p:cNvPr>
            <p:cNvGrpSpPr/>
            <p:nvPr/>
          </p:nvGrpSpPr>
          <p:grpSpPr>
            <a:xfrm>
              <a:off x="7239000" y="2552699"/>
              <a:ext cx="4038600" cy="1828801"/>
              <a:chOff x="7239000" y="2580562"/>
              <a:chExt cx="4038600" cy="1828801"/>
            </a:xfrm>
          </p:grpSpPr>
          <p:sp>
            <p:nvSpPr>
              <p:cNvPr id="6" name="TextBox 2 2 2">
                <a:extLst>
                  <a:ext uri="{FF2B5EF4-FFF2-40B4-BE49-F238E27FC236}">
                    <a16:creationId xmlns:a16="http://schemas.microsoft.com/office/drawing/2014/main" id="{8E9A5E2F-E092-B3A5-4780-944602BEC987}"/>
                  </a:ext>
                </a:extLst>
              </p:cNvPr>
              <p:cNvSpPr txBox="1"/>
              <p:nvPr/>
            </p:nvSpPr>
            <p:spPr>
              <a:xfrm>
                <a:off x="7239000" y="2580562"/>
                <a:ext cx="4038600" cy="1828801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HK Grotesk" panose="020B0604020202020204" charset="0"/>
                  </a:rPr>
                  <a:t>Obtain corrected </a:t>
                </a:r>
                <a:r>
                  <a:rPr lang="en-GB" sz="2400" dirty="0" err="1">
                    <a:latin typeface="HK Grotesk" panose="020B0604020202020204" charset="0"/>
                  </a:rPr>
                  <a:t>ToA</a:t>
                </a:r>
                <a:r>
                  <a:rPr lang="en-GB" sz="2400" dirty="0">
                    <a:latin typeface="HK Grotesk" panose="020B0604020202020204" charset="0"/>
                  </a:rPr>
                  <a:t> through </a:t>
                </a:r>
              </a:p>
            </p:txBody>
          </p:sp>
          <p:pic>
            <p:nvPicPr>
              <p:cNvPr id="20" name="Picture 19" descr="\documentclass{article}&#10;\usepackage{amsmath}&#10;\pagestyle{empty}&#10;\begin{document}&#10;&#10;\[&#10; \tau_{j}(\boldsymbol{\nu}^{(m)}) = \sum_{s=0}^{s*}\frac{\nu^{(m)}_{s}(t_{j}-t^{(m)}_{\text{mid}})^{s}}{\nu_{0}s!}&#10;\]&#10;&#10;\end{document}" title="IguanaTex Bitmap Display">
                <a:extLst>
                  <a:ext uri="{FF2B5EF4-FFF2-40B4-BE49-F238E27FC236}">
                    <a16:creationId xmlns:a16="http://schemas.microsoft.com/office/drawing/2014/main" id="{10A2D3AA-36F9-0021-49E9-6C43B4CDE14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3800" y="3610580"/>
                <a:ext cx="3588573" cy="766939"/>
              </a:xfrm>
              <a:prstGeom prst="rect">
                <a:avLst/>
              </a:prstGeom>
            </p:spPr>
          </p:pic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B0C770D-A041-CD0C-A981-4580CCC7F271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4876800" y="3467100"/>
              <a:ext cx="20128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F1F76A-AF92-0D05-679D-9CC59EADD4C4}"/>
                </a:ext>
              </a:extLst>
            </p:cNvPr>
            <p:cNvSpPr txBox="1"/>
            <p:nvPr/>
          </p:nvSpPr>
          <p:spPr>
            <a:xfrm>
              <a:off x="4908251" y="2563506"/>
              <a:ext cx="206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For each segment and each</a:t>
              </a:r>
              <a:r>
                <a:rPr lang="el-GR" dirty="0">
                  <a:latin typeface="Klee One SemiBold" panose="020B0604030504040204" pitchFamily="2" charset="-128"/>
                  <a:ea typeface="Klee One SemiBold" panose="020B0604030504040204" pitchFamily="2" charset="-128"/>
                  <a:cs typeface="Klee One SemiBold" panose="020B0604030504040204" pitchFamily="2" charset="-128"/>
                </a:rPr>
                <a:t>ν</a:t>
              </a:r>
              <a:r>
                <a:rPr lang="en-GB" dirty="0">
                  <a:latin typeface="Klee One SemiBold" panose="020B0604030504040204" pitchFamily="2" charset="-128"/>
                  <a:ea typeface="Klee One SemiBold" panose="020B0604030504040204" pitchFamily="2" charset="-128"/>
                  <a:cs typeface="Klee One SemiBold" panose="020B0604030504040204" pitchFamily="2" charset="-128"/>
                </a:rPr>
                <a:t> </a:t>
              </a:r>
              <a:r>
                <a:rPr lang="en-GB" dirty="0">
                  <a:ea typeface="Klee One SemiBold" panose="020B0604030504040204" pitchFamily="2" charset="-128"/>
                  <a:cs typeface="Klee One SemiBold" panose="020B0604030504040204" pitchFamily="2" charset="-128"/>
                </a:rPr>
                <a:t>combination</a:t>
              </a:r>
              <a:endParaRPr lang="en-GB" dirty="0"/>
            </a:p>
          </p:txBody>
        </p:sp>
      </p:grpSp>
      <p:sp>
        <p:nvSpPr>
          <p:cNvPr id="33" name="TextBox 2 2 2">
            <a:extLst>
              <a:ext uri="{FF2B5EF4-FFF2-40B4-BE49-F238E27FC236}">
                <a16:creationId xmlns:a16="http://schemas.microsoft.com/office/drawing/2014/main" id="{D80FA199-1FAE-F280-3568-1131EF48175F}"/>
              </a:ext>
            </a:extLst>
          </p:cNvPr>
          <p:cNvSpPr txBox="1"/>
          <p:nvPr/>
        </p:nvSpPr>
        <p:spPr>
          <a:xfrm>
            <a:off x="13639800" y="2520855"/>
            <a:ext cx="4038600" cy="18288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HK Grotesk" panose="020B0604020202020204" charset="0"/>
              </a:rPr>
              <a:t>Resample from </a:t>
            </a:r>
            <a:r>
              <a:rPr lang="en-GB" sz="2400" i="1" dirty="0">
                <a:latin typeface="HK Grotesk" panose="020B0604020202020204" charset="0"/>
              </a:rPr>
              <a:t>t</a:t>
            </a:r>
            <a:r>
              <a:rPr lang="en-GB" sz="2400" dirty="0">
                <a:latin typeface="HK Grotesk" panose="020B0604020202020204" charset="0"/>
              </a:rPr>
              <a:t>  to </a:t>
            </a:r>
            <a:r>
              <a:rPr lang="el-GR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GB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GB" sz="2400" dirty="0">
                <a:latin typeface="HK Grotesk" panose="020B0604020202020204" charset="0"/>
                <a:ea typeface="Cambria Math" panose="02040503050406030204" pitchFamily="18" charset="0"/>
              </a:rPr>
              <a:t>and simply forward FFT (no </a:t>
            </a:r>
            <a:r>
              <a:rPr lang="en-GB" sz="2400" dirty="0" err="1">
                <a:latin typeface="HK Grotesk" panose="020B0604020202020204" charset="0"/>
                <a:ea typeface="Cambria Math" panose="02040503050406030204" pitchFamily="18" charset="0"/>
              </a:rPr>
              <a:t>RoI</a:t>
            </a:r>
            <a:r>
              <a:rPr lang="en-GB" sz="2400" dirty="0">
                <a:latin typeface="HK Grotesk" panose="020B0604020202020204" charset="0"/>
                <a:ea typeface="Cambria Math" panose="02040503050406030204" pitchFamily="18" charset="0"/>
              </a:rPr>
              <a:t> selected)</a:t>
            </a:r>
            <a:r>
              <a:rPr lang="en-GB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GB" sz="2400" dirty="0">
              <a:latin typeface="HK Grotesk" panose="020B0604020202020204" charset="0"/>
            </a:endParaRPr>
          </a:p>
        </p:txBody>
      </p:sp>
      <p:sp>
        <p:nvSpPr>
          <p:cNvPr id="35" name="TextBox 2 2 2">
            <a:extLst>
              <a:ext uri="{FF2B5EF4-FFF2-40B4-BE49-F238E27FC236}">
                <a16:creationId xmlns:a16="http://schemas.microsoft.com/office/drawing/2014/main" id="{0F045535-BDEE-6A7B-601F-EC4D0515222A}"/>
              </a:ext>
            </a:extLst>
          </p:cNvPr>
          <p:cNvSpPr txBox="1"/>
          <p:nvPr/>
        </p:nvSpPr>
        <p:spPr>
          <a:xfrm>
            <a:off x="13639800" y="5967484"/>
            <a:ext cx="4038600" cy="18288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HK Grotesk" panose="020B0604020202020204" charset="0"/>
              </a:rPr>
              <a:t>Save your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en-GB" sz="2400" dirty="0">
                <a:latin typeface="HK Grotesk" panose="020B0604020202020204" charset="0"/>
                <a:ea typeface="Cambria Math" panose="02040503050406030204" pitchFamily="18" charset="0"/>
              </a:rPr>
              <a:t>, do it all again for the next frequency and derivatives combination</a:t>
            </a:r>
            <a:endParaRPr lang="en-GB" sz="2400" dirty="0">
              <a:latin typeface="HK Grotesk" panose="020B0604020202020204" charset="0"/>
            </a:endParaRPr>
          </a:p>
        </p:txBody>
      </p:sp>
      <p:sp>
        <p:nvSpPr>
          <p:cNvPr id="36" name="L-Shape 35">
            <a:extLst>
              <a:ext uri="{FF2B5EF4-FFF2-40B4-BE49-F238E27FC236}">
                <a16:creationId xmlns:a16="http://schemas.microsoft.com/office/drawing/2014/main" id="{B45AF394-4474-F426-F942-1F8718DD4211}"/>
              </a:ext>
            </a:extLst>
          </p:cNvPr>
          <p:cNvSpPr/>
          <p:nvPr/>
        </p:nvSpPr>
        <p:spPr>
          <a:xfrm rot="16200000" flipH="1">
            <a:off x="9487514" y="-341012"/>
            <a:ext cx="5858469" cy="11054156"/>
          </a:xfrm>
          <a:prstGeom prst="corner">
            <a:avLst>
              <a:gd name="adj1" fmla="val 78984"/>
              <a:gd name="adj2" fmla="val 4103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2 2 1">
            <a:extLst>
              <a:ext uri="{FF2B5EF4-FFF2-40B4-BE49-F238E27FC236}">
                <a16:creationId xmlns:a16="http://schemas.microsoft.com/office/drawing/2014/main" id="{9F429A20-3442-2889-080D-8089819408C2}"/>
              </a:ext>
            </a:extLst>
          </p:cNvPr>
          <p:cNvSpPr txBox="1"/>
          <p:nvPr/>
        </p:nvSpPr>
        <p:spPr>
          <a:xfrm>
            <a:off x="7239000" y="5967484"/>
            <a:ext cx="4038600" cy="18288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HK Grotesk" panose="020B0604020202020204" charset="0"/>
              </a:rPr>
              <a:t>Search through the coherent space for NN given current parameters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A8632C-9DD2-5178-9464-F63ADC5E3342}"/>
              </a:ext>
            </a:extLst>
          </p:cNvPr>
          <p:cNvSpPr/>
          <p:nvPr/>
        </p:nvSpPr>
        <p:spPr>
          <a:xfrm>
            <a:off x="344173" y="5600700"/>
            <a:ext cx="11238227" cy="25145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66F37E-C901-92EF-E37B-DDE3753D24A6}"/>
              </a:ext>
            </a:extLst>
          </p:cNvPr>
          <p:cNvGrpSpPr/>
          <p:nvPr/>
        </p:nvGrpSpPr>
        <p:grpSpPr>
          <a:xfrm>
            <a:off x="11384461" y="6134100"/>
            <a:ext cx="2064573" cy="923330"/>
            <a:chOff x="11384461" y="6134100"/>
            <a:chExt cx="2064573" cy="92333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C69E11-4578-A855-D306-8FB636C24AAA}"/>
                </a:ext>
              </a:extLst>
            </p:cNvPr>
            <p:cNvSpPr txBox="1"/>
            <p:nvPr/>
          </p:nvSpPr>
          <p:spPr>
            <a:xfrm>
              <a:off x="11384461" y="6134100"/>
              <a:ext cx="206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For each physical parameters combination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4FB60D2-D355-2985-C8AF-84C19E4861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26930" y="7057430"/>
              <a:ext cx="16318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2 2 2">
            <a:extLst>
              <a:ext uri="{FF2B5EF4-FFF2-40B4-BE49-F238E27FC236}">
                <a16:creationId xmlns:a16="http://schemas.microsoft.com/office/drawing/2014/main" id="{3246C8C0-EBFB-1DA6-80C1-4B883EB89438}"/>
              </a:ext>
            </a:extLst>
          </p:cNvPr>
          <p:cNvSpPr txBox="1"/>
          <p:nvPr/>
        </p:nvSpPr>
        <p:spPr>
          <a:xfrm>
            <a:off x="778340" y="5972318"/>
            <a:ext cx="4038600" cy="182880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HK Grotesk" panose="020B0604020202020204" charset="0"/>
              </a:rPr>
              <a:t>Take the respective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en-GB" sz="2400" dirty="0">
                <a:latin typeface="HK Grotesk" panose="020B0604020202020204" charset="0"/>
                <a:ea typeface="Cambria Math" panose="02040503050406030204" pitchFamily="18" charset="0"/>
              </a:rPr>
              <a:t>, sum it to the previous ones and move to the next segment</a:t>
            </a:r>
            <a:endParaRPr lang="en-GB" sz="2400" dirty="0">
              <a:latin typeface="HK Grotesk" panose="020B060402020202020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F6C18DA-CDAB-4C51-833A-E3CA43E18AAC}"/>
              </a:ext>
            </a:extLst>
          </p:cNvPr>
          <p:cNvGrpSpPr/>
          <p:nvPr/>
        </p:nvGrpSpPr>
        <p:grpSpPr>
          <a:xfrm>
            <a:off x="3273576" y="1877359"/>
            <a:ext cx="11740848" cy="7446682"/>
            <a:chOff x="3273576" y="1782173"/>
            <a:chExt cx="11740848" cy="7446682"/>
          </a:xfrm>
        </p:grpSpPr>
        <p:pic>
          <p:nvPicPr>
            <p:cNvPr id="7" name="Immagine 6" descr="Immagine che contiene testo, schermata, Diagramma, linea&#10;&#10;Descrizione generata automaticamente">
              <a:extLst>
                <a:ext uri="{FF2B5EF4-FFF2-40B4-BE49-F238E27FC236}">
                  <a16:creationId xmlns:a16="http://schemas.microsoft.com/office/drawing/2014/main" id="{7B2F08A3-3D89-7FCF-43E3-FC39471F6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576" y="1782173"/>
              <a:ext cx="11740848" cy="744668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6C03838-66DD-17AB-EC6E-A730657AEEB0}"/>
                </a:ext>
              </a:extLst>
            </p:cNvPr>
            <p:cNvSpPr txBox="1"/>
            <p:nvPr/>
          </p:nvSpPr>
          <p:spPr>
            <a:xfrm>
              <a:off x="12268200" y="1782173"/>
              <a:ext cx="274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800" dirty="0">
                  <a:solidFill>
                    <a:schemeClr val="tx2"/>
                  </a:solidFill>
                </a:rPr>
                <a:t>J1023</a:t>
              </a: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FCECED-DD5E-8418-705C-B1425971AFA7}"/>
              </a:ext>
            </a:extLst>
          </p:cNvPr>
          <p:cNvSpPr txBox="1"/>
          <p:nvPr/>
        </p:nvSpPr>
        <p:spPr>
          <a:xfrm>
            <a:off x="11010900" y="4805597"/>
            <a:ext cx="4495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dirty="0" err="1">
                <a:latin typeface="HK Grotesk Semi-Bold" panose="020B0604020202020204" charset="0"/>
              </a:rPr>
              <a:t>What</a:t>
            </a:r>
            <a:r>
              <a:rPr lang="it-IT" sz="3600" dirty="0">
                <a:latin typeface="HK Grotesk Semi-Bold" panose="020B0604020202020204" charset="0"/>
              </a:rPr>
              <a:t> </a:t>
            </a:r>
            <a:r>
              <a:rPr lang="it-IT" sz="3600" dirty="0" err="1">
                <a:latin typeface="HK Grotesk Semi-Bold" panose="020B0604020202020204" charset="0"/>
              </a:rPr>
              <a:t>about</a:t>
            </a:r>
            <a:r>
              <a:rPr lang="it-IT" sz="3600" dirty="0">
                <a:latin typeface="HK Grotesk Semi-Bold" panose="020B0604020202020204" charset="0"/>
              </a:rPr>
              <a:t> Sco X-1?</a:t>
            </a:r>
          </a:p>
        </p:txBody>
      </p:sp>
    </p:spTree>
    <p:extLst>
      <p:ext uri="{BB962C8B-B14F-4D97-AF65-F5344CB8AC3E}">
        <p14:creationId xmlns:p14="http://schemas.microsoft.com/office/powerpoint/2010/main" val="85226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0" grpId="0" animBg="1"/>
      <p:bldP spid="42" grpId="0" animBg="1"/>
      <p:bldP spid="4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2F3F4D3-7ED3-2ADD-1446-384C2DDF7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7A7AF50-5AB8-266F-37F2-AED0841AE5DB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Semi-coherently searching for pulsations from </a:t>
            </a:r>
            <a:r>
              <a:rPr lang="en-US" sz="5499" dirty="0" err="1">
                <a:solidFill>
                  <a:srgbClr val="393939"/>
                </a:solidFill>
                <a:latin typeface="HK Grotesk Medium"/>
              </a:rPr>
              <a:t>Sco</a:t>
            </a:r>
            <a:r>
              <a:rPr lang="en-US" sz="5499" dirty="0">
                <a:solidFill>
                  <a:srgbClr val="393939"/>
                </a:solidFill>
                <a:latin typeface="HK Grotesk Medium"/>
              </a:rPr>
              <a:t> X-1</a:t>
            </a:r>
          </a:p>
        </p:txBody>
      </p:sp>
      <p:pic>
        <p:nvPicPr>
          <p:cNvPr id="15" name="Picture 14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45A81E24-24F2-822C-03B6-5E73A94DB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18288000" cy="6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6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5A6A53-3469-9042-C7BB-0A0FA4C0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02796A5-23BF-3168-4591-251372689CE1}"/>
              </a:ext>
            </a:extLst>
          </p:cNvPr>
          <p:cNvSpPr txBox="1"/>
          <p:nvPr/>
        </p:nvSpPr>
        <p:spPr>
          <a:xfrm>
            <a:off x="344173" y="660400"/>
            <a:ext cx="1759965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Semi-coherently searching for pulsations from </a:t>
            </a:r>
            <a:r>
              <a:rPr lang="en-US" sz="5499" dirty="0" err="1">
                <a:solidFill>
                  <a:srgbClr val="393939"/>
                </a:solidFill>
                <a:latin typeface="HK Grotesk Medium"/>
              </a:rPr>
              <a:t>Sco</a:t>
            </a:r>
            <a:r>
              <a:rPr lang="en-US" sz="5499" dirty="0">
                <a:solidFill>
                  <a:srgbClr val="393939"/>
                </a:solidFill>
                <a:latin typeface="HK Grotesk Medium"/>
              </a:rPr>
              <a:t> X-1</a:t>
            </a:r>
          </a:p>
        </p:txBody>
      </p:sp>
      <p:pic>
        <p:nvPicPr>
          <p:cNvPr id="15" name="Picture 14" descr="A graph showing 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35DCE996-AF11-B990-FA03-04B5AA53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47" y="4725095"/>
            <a:ext cx="11761905" cy="5561905"/>
          </a:xfrm>
          <a:prstGeom prst="rect">
            <a:avLst/>
          </a:prstGeom>
        </p:spPr>
      </p:pic>
      <p:sp>
        <p:nvSpPr>
          <p:cNvPr id="16" name="TextBox 11 1 1">
            <a:extLst>
              <a:ext uri="{FF2B5EF4-FFF2-40B4-BE49-F238E27FC236}">
                <a16:creationId xmlns:a16="http://schemas.microsoft.com/office/drawing/2014/main" id="{AC15B57A-B698-B8E8-CB08-13AE175CEDB4}"/>
              </a:ext>
            </a:extLst>
          </p:cNvPr>
          <p:cNvSpPr txBox="1"/>
          <p:nvPr/>
        </p:nvSpPr>
        <p:spPr>
          <a:xfrm>
            <a:off x="762000" y="2095500"/>
            <a:ext cx="11466827" cy="471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After doing that for all segments, back to physical parameters: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84CB7-79DE-4F1D-DED4-6CC70D1C95B8}"/>
              </a:ext>
            </a:extLst>
          </p:cNvPr>
          <p:cNvSpPr txBox="1"/>
          <p:nvPr/>
        </p:nvSpPr>
        <p:spPr>
          <a:xfrm>
            <a:off x="685800" y="2566719"/>
            <a:ext cx="100584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Create large template bank in (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f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spin</a:t>
            </a:r>
            <a:r>
              <a:rPr lang="en-US" sz="3500" i="1" spc="-70" baseline="-2500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, 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P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orb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,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 a sin(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i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)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,</a:t>
            </a:r>
            <a:r>
              <a:rPr lang="en-US" sz="3500" i="1" spc="-7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i="1" spc="-70" dirty="0" err="1">
                <a:solidFill>
                  <a:srgbClr val="393939"/>
                </a:solidFill>
                <a:latin typeface="HK Grotesk"/>
              </a:rPr>
              <a:t>t</a:t>
            </a:r>
            <a:r>
              <a:rPr lang="en-US" sz="3500" i="1" spc="-70" baseline="-25000" dirty="0" err="1">
                <a:solidFill>
                  <a:srgbClr val="393939"/>
                </a:solidFill>
                <a:latin typeface="HK Grotesk"/>
              </a:rPr>
              <a:t>asc</a:t>
            </a:r>
            <a:r>
              <a:rPr lang="en-US" sz="3500" i="1" spc="-70" baseline="-25000" dirty="0">
                <a:solidFill>
                  <a:srgbClr val="393939"/>
                </a:solidFill>
                <a:latin typeface="HK Grotesk"/>
              </a:rPr>
              <a:t> </a:t>
            </a: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)</a:t>
            </a:r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34834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656" y="2835814"/>
            <a:ext cx="4911376" cy="6355899"/>
          </a:xfrm>
          <a:custGeom>
            <a:avLst/>
            <a:gdLst/>
            <a:ahLst/>
            <a:cxnLst/>
            <a:rect l="l" t="t" r="r" b="b"/>
            <a:pathLst>
              <a:path w="4911376" h="6355899">
                <a:moveTo>
                  <a:pt x="0" y="0"/>
                </a:moveTo>
                <a:lnTo>
                  <a:pt x="4911376" y="0"/>
                </a:lnTo>
                <a:lnTo>
                  <a:pt x="4911376" y="6355899"/>
                </a:lnTo>
                <a:lnTo>
                  <a:pt x="0" y="6355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47400" y="765175"/>
            <a:ext cx="13593200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</a:pPr>
            <a:r>
              <a:rPr lang="en-US" sz="3999">
                <a:solidFill>
                  <a:srgbClr val="393939"/>
                </a:solidFill>
                <a:latin typeface="HK Grotesk Medium"/>
              </a:rPr>
              <a:t>Classical pulsar scenarios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2235" y="9302750"/>
            <a:ext cx="513821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Credit: Bill Saxton, NRAO/AUI/NSF</a:t>
            </a:r>
          </a:p>
        </p:txBody>
      </p:sp>
      <p:sp>
        <p:nvSpPr>
          <p:cNvPr id="5" name="Freeform 5"/>
          <p:cNvSpPr/>
          <p:nvPr/>
        </p:nvSpPr>
        <p:spPr>
          <a:xfrm>
            <a:off x="8689624" y="3331499"/>
            <a:ext cx="8723415" cy="4852399"/>
          </a:xfrm>
          <a:custGeom>
            <a:avLst/>
            <a:gdLst/>
            <a:ahLst/>
            <a:cxnLst/>
            <a:rect l="l" t="t" r="r" b="b"/>
            <a:pathLst>
              <a:path w="8723415" h="4852399">
                <a:moveTo>
                  <a:pt x="0" y="0"/>
                </a:moveTo>
                <a:lnTo>
                  <a:pt x="8723415" y="0"/>
                </a:lnTo>
                <a:lnTo>
                  <a:pt x="8723415" y="4852400"/>
                </a:lnTo>
                <a:lnTo>
                  <a:pt x="0" y="4852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89624" y="8273753"/>
            <a:ext cx="512026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Credit: </a:t>
            </a:r>
            <a:r>
              <a:rPr lang="en-US" sz="2499">
                <a:solidFill>
                  <a:srgbClr val="393939"/>
                </a:solidFill>
                <a:latin typeface="HK Grotesk Light"/>
                <a:hlinkClick r:id="rId4" tooltip="https://svs.gsfc.nasa.gov/10144"/>
              </a:rPr>
              <a:t>Dana Berry</a:t>
            </a:r>
            <a:r>
              <a:rPr lang="en-US" sz="2499">
                <a:solidFill>
                  <a:srgbClr val="393939"/>
                </a:solidFill>
                <a:latin typeface="HK Grotesk Light"/>
              </a:rPr>
              <a:t> </a:t>
            </a:r>
            <a:r>
              <a:rPr lang="en-US" sz="2499">
                <a:solidFill>
                  <a:srgbClr val="393939"/>
                </a:solidFill>
                <a:latin typeface="HK Grotesk Light"/>
                <a:hlinkClick r:id="rId4" tooltip="https://svs.gsfc.nasa.gov/10144"/>
              </a:rPr>
              <a:t>NASA/GSFC SVS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0250" y="2203989"/>
            <a:ext cx="3682187" cy="46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Rotation-powered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8431" y="2203989"/>
            <a:ext cx="5251849" cy="471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Accretion-powered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14716" y="1076325"/>
            <a:ext cx="8899189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Fast optical photometry for: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14716" y="2178283"/>
            <a:ext cx="88991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4950"/>
              </a:lnSpc>
              <a:buFont typeface="Arial"/>
              <a:buChar char="•"/>
            </a:pPr>
            <a:r>
              <a:rPr lang="en-US" sz="4500">
                <a:solidFill>
                  <a:srgbClr val="393939"/>
                </a:solidFill>
                <a:latin typeface="HK Grotesk Medium"/>
              </a:rPr>
              <a:t>Optical millisecond pulsars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19095" y="2743200"/>
            <a:ext cx="88991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393939"/>
                </a:solidFill>
                <a:latin typeface="HK Grotesk Light"/>
              </a:rPr>
              <a:t>The transitional PSR J1023+0038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19095" y="3276600"/>
            <a:ext cx="88991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393939"/>
                </a:solidFill>
                <a:latin typeface="HK Grotesk Light"/>
              </a:rPr>
              <a:t>The accreting SAX J1808.4-3658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19095" y="3810000"/>
            <a:ext cx="968301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 dirty="0">
                <a:solidFill>
                  <a:srgbClr val="F39200"/>
                </a:solidFill>
                <a:latin typeface="HK Grotesk Semi-Bold"/>
              </a:rPr>
              <a:t>Accretion</a:t>
            </a:r>
            <a:r>
              <a:rPr lang="en-US" sz="4500" dirty="0">
                <a:solidFill>
                  <a:srgbClr val="393939"/>
                </a:solidFill>
                <a:latin typeface="HK Grotesk Medium"/>
              </a:rPr>
              <a:t> vs </a:t>
            </a:r>
            <a:r>
              <a:rPr lang="en-US" sz="4500" dirty="0">
                <a:solidFill>
                  <a:srgbClr val="38B6FF"/>
                </a:solidFill>
                <a:latin typeface="HK Grotesk Semi-Bold"/>
              </a:rPr>
              <a:t>Rotation</a:t>
            </a:r>
            <a:r>
              <a:rPr lang="en-US" sz="4500" dirty="0">
                <a:solidFill>
                  <a:srgbClr val="393939"/>
                </a:solidFill>
                <a:latin typeface="HK Grotesk Medium"/>
              </a:rPr>
              <a:t> power (or both?)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14716" y="4756750"/>
            <a:ext cx="1465856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4950"/>
              </a:lnSpc>
              <a:buFont typeface="Arial"/>
              <a:buChar char="•"/>
            </a:pPr>
            <a:r>
              <a:rPr lang="en-US" sz="4500" dirty="0">
                <a:solidFill>
                  <a:srgbClr val="393939"/>
                </a:solidFill>
                <a:latin typeface="HK Grotesk Medium"/>
              </a:rPr>
              <a:t>Optical pulsations from bright low-mass X-ray binaries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9095" y="5409100"/>
            <a:ext cx="13259105" cy="209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500" dirty="0" err="1">
                <a:solidFill>
                  <a:srgbClr val="393939"/>
                </a:solidFill>
                <a:latin typeface="HK Grotesk Light"/>
              </a:rPr>
              <a:t>Sco</a:t>
            </a:r>
            <a:r>
              <a:rPr lang="en-US" sz="4500" dirty="0">
                <a:solidFill>
                  <a:srgbClr val="393939"/>
                </a:solidFill>
                <a:latin typeface="HK Grotesk Light"/>
              </a:rPr>
              <a:t> X-1 and other </a:t>
            </a:r>
            <a:r>
              <a:rPr lang="en-US" sz="4500" dirty="0">
                <a:solidFill>
                  <a:srgbClr val="393939"/>
                </a:solidFill>
                <a:latin typeface="HK Grotesk Light" panose="020B0604020202020204" charset="0"/>
              </a:rPr>
              <a:t>candidate sources for continuous GW searches</a:t>
            </a:r>
          </a:p>
          <a:p>
            <a:pPr>
              <a:lnSpc>
                <a:spcPts val="4000"/>
              </a:lnSpc>
            </a:pPr>
            <a:r>
              <a:rPr lang="en-US" sz="4500" dirty="0">
                <a:solidFill>
                  <a:srgbClr val="393939"/>
                </a:solidFill>
                <a:latin typeface="HK Grotesk Light" panose="020B0604020202020204" charset="0"/>
              </a:rPr>
              <a:t>Large collection of archival data (searches underway, one particularly interesting source…)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C8D6F4B-89E8-CF5F-CBEB-6946398CD197}"/>
              </a:ext>
            </a:extLst>
          </p:cNvPr>
          <p:cNvSpPr txBox="1"/>
          <p:nvPr/>
        </p:nvSpPr>
        <p:spPr>
          <a:xfrm>
            <a:off x="1814715" y="7784867"/>
            <a:ext cx="1465856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4950"/>
              </a:lnSpc>
              <a:buFont typeface="Arial"/>
              <a:buChar char="•"/>
            </a:pPr>
            <a:r>
              <a:rPr lang="en-US" sz="4500" dirty="0">
                <a:solidFill>
                  <a:srgbClr val="393939"/>
                </a:solidFill>
                <a:latin typeface="HK Grotesk Medium"/>
              </a:rPr>
              <a:t>And many more…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544FF5A-B59F-828F-BD1D-04E83141D4D7}"/>
              </a:ext>
            </a:extLst>
          </p:cNvPr>
          <p:cNvSpPr txBox="1"/>
          <p:nvPr/>
        </p:nvSpPr>
        <p:spPr>
          <a:xfrm>
            <a:off x="2819400" y="8457100"/>
            <a:ext cx="13259105" cy="557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500" dirty="0">
                <a:solidFill>
                  <a:srgbClr val="393939"/>
                </a:solidFill>
                <a:latin typeface="HK Grotesk Light"/>
              </a:rPr>
              <a:t>Magnetars, CCOs, repeating FRBs, etc.</a:t>
            </a:r>
            <a:endParaRPr lang="en-US" sz="4500" dirty="0">
              <a:solidFill>
                <a:srgbClr val="393939"/>
              </a:solidFill>
              <a:latin typeface="HK Grotesk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66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16861" y="1925440"/>
            <a:ext cx="3448886" cy="3834292"/>
          </a:xfrm>
          <a:custGeom>
            <a:avLst/>
            <a:gdLst/>
            <a:ahLst/>
            <a:cxnLst/>
            <a:rect l="l" t="t" r="r" b="b"/>
            <a:pathLst>
              <a:path w="3448886" h="3834292">
                <a:moveTo>
                  <a:pt x="0" y="0"/>
                </a:moveTo>
                <a:lnTo>
                  <a:pt x="3448887" y="0"/>
                </a:lnTo>
                <a:lnTo>
                  <a:pt x="3448887" y="3834292"/>
                </a:lnTo>
                <a:lnTo>
                  <a:pt x="0" y="3834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51838" y="1984659"/>
            <a:ext cx="3946964" cy="3775073"/>
          </a:xfrm>
          <a:custGeom>
            <a:avLst/>
            <a:gdLst/>
            <a:ahLst/>
            <a:cxnLst/>
            <a:rect l="l" t="t" r="r" b="b"/>
            <a:pathLst>
              <a:path w="3946964" h="3775073">
                <a:moveTo>
                  <a:pt x="0" y="0"/>
                </a:moveTo>
                <a:lnTo>
                  <a:pt x="3946964" y="0"/>
                </a:lnTo>
                <a:lnTo>
                  <a:pt x="3946964" y="3775073"/>
                </a:lnTo>
                <a:lnTo>
                  <a:pt x="0" y="377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10" r="-86230" b="-107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083807" y="1925440"/>
            <a:ext cx="3759854" cy="3834292"/>
          </a:xfrm>
          <a:custGeom>
            <a:avLst/>
            <a:gdLst/>
            <a:ahLst/>
            <a:cxnLst/>
            <a:rect l="l" t="t" r="r" b="b"/>
            <a:pathLst>
              <a:path w="3759854" h="3834292">
                <a:moveTo>
                  <a:pt x="0" y="0"/>
                </a:moveTo>
                <a:lnTo>
                  <a:pt x="3759854" y="0"/>
                </a:lnTo>
                <a:lnTo>
                  <a:pt x="3759854" y="3834292"/>
                </a:lnTo>
                <a:lnTo>
                  <a:pt x="0" y="3834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23" b="-79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5224537" y="8017762"/>
            <a:ext cx="7838926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-79">
                <a:solidFill>
                  <a:srgbClr val="000000"/>
                </a:solidFill>
                <a:latin typeface="HK Grotesk Bold Italics"/>
              </a:rPr>
              <a:t>https://www.oa-roma.inaf.it/heag/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4904" y="6063287"/>
            <a:ext cx="294754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Alessandro Papitto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79668" y="6063287"/>
            <a:ext cx="289336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Filippo Ambrosino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4577" y="6063287"/>
            <a:ext cx="359345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Arianna Miraval Zanon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88761" y="6063287"/>
            <a:ext cx="194994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Giulia Illiano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28446" y="7531987"/>
            <a:ext cx="36311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Feel free to look us up!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16861" y="1925440"/>
            <a:ext cx="3448886" cy="3834292"/>
          </a:xfrm>
          <a:custGeom>
            <a:avLst/>
            <a:gdLst/>
            <a:ahLst/>
            <a:cxnLst/>
            <a:rect l="l" t="t" r="r" b="b"/>
            <a:pathLst>
              <a:path w="3448886" h="3834292">
                <a:moveTo>
                  <a:pt x="0" y="0"/>
                </a:moveTo>
                <a:lnTo>
                  <a:pt x="3448887" y="0"/>
                </a:lnTo>
                <a:lnTo>
                  <a:pt x="3448887" y="3834292"/>
                </a:lnTo>
                <a:lnTo>
                  <a:pt x="0" y="3834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51838" y="1984659"/>
            <a:ext cx="3946964" cy="3775073"/>
          </a:xfrm>
          <a:custGeom>
            <a:avLst/>
            <a:gdLst/>
            <a:ahLst/>
            <a:cxnLst/>
            <a:rect l="l" t="t" r="r" b="b"/>
            <a:pathLst>
              <a:path w="3946964" h="3775073">
                <a:moveTo>
                  <a:pt x="0" y="0"/>
                </a:moveTo>
                <a:lnTo>
                  <a:pt x="3946964" y="0"/>
                </a:lnTo>
                <a:lnTo>
                  <a:pt x="3946964" y="3775073"/>
                </a:lnTo>
                <a:lnTo>
                  <a:pt x="0" y="377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10" r="-86230" b="-107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083807" y="1925440"/>
            <a:ext cx="3759854" cy="3834292"/>
          </a:xfrm>
          <a:custGeom>
            <a:avLst/>
            <a:gdLst/>
            <a:ahLst/>
            <a:cxnLst/>
            <a:rect l="l" t="t" r="r" b="b"/>
            <a:pathLst>
              <a:path w="3759854" h="3834292">
                <a:moveTo>
                  <a:pt x="0" y="0"/>
                </a:moveTo>
                <a:lnTo>
                  <a:pt x="3759854" y="0"/>
                </a:lnTo>
                <a:lnTo>
                  <a:pt x="3759854" y="3834292"/>
                </a:lnTo>
                <a:lnTo>
                  <a:pt x="0" y="3834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23" b="-79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5224537" y="8017762"/>
            <a:ext cx="7838926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-79">
                <a:solidFill>
                  <a:srgbClr val="000000"/>
                </a:solidFill>
                <a:latin typeface="HK Grotesk Bold Italics"/>
              </a:rPr>
              <a:t>https://www.oa-roma.inaf.it/heag/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4904" y="6063287"/>
            <a:ext cx="294754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Alessandro Papitto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79668" y="6063287"/>
            <a:ext cx="289336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Filippo Ambrosino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44577" y="6063287"/>
            <a:ext cx="359345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Arianna Miraval Zanon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88761" y="6063287"/>
            <a:ext cx="194994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Giulia Illiano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28446" y="7531987"/>
            <a:ext cx="363110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HK Grotesk"/>
              </a:rPr>
              <a:t>Feel free to look us up!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8310" y="9186367"/>
            <a:ext cx="11991380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spc="-79">
                <a:solidFill>
                  <a:srgbClr val="000000"/>
                </a:solidFill>
                <a:latin typeface="HK Grotesk"/>
              </a:rPr>
              <a:t>New postdoc position opening up in the next few months!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35402" y="9773742"/>
            <a:ext cx="6617196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>
                <a:solidFill>
                  <a:srgbClr val="000000"/>
                </a:solidFill>
                <a:latin typeface="HK Grotesk"/>
              </a:rPr>
              <a:t>(write to alessandro.papitto@inaf.it)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8346" y="4775200"/>
            <a:ext cx="16911307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Bold"/>
              </a:rPr>
              <a:t>Backup slides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39398" y="1592459"/>
            <a:ext cx="5078090" cy="4162673"/>
          </a:xfrm>
          <a:custGeom>
            <a:avLst/>
            <a:gdLst/>
            <a:ahLst/>
            <a:cxnLst/>
            <a:rect l="l" t="t" r="r" b="b"/>
            <a:pathLst>
              <a:path w="5078090" h="4162673">
                <a:moveTo>
                  <a:pt x="0" y="0"/>
                </a:moveTo>
                <a:lnTo>
                  <a:pt x="5078090" y="0"/>
                </a:lnTo>
                <a:lnTo>
                  <a:pt x="5078090" y="4162673"/>
                </a:lnTo>
                <a:lnTo>
                  <a:pt x="0" y="4162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072426" y="1814162"/>
            <a:ext cx="5651542" cy="3719267"/>
          </a:xfrm>
          <a:custGeom>
            <a:avLst/>
            <a:gdLst/>
            <a:ahLst/>
            <a:cxnLst/>
            <a:rect l="l" t="t" r="r" b="b"/>
            <a:pathLst>
              <a:path w="5651542" h="3719267">
                <a:moveTo>
                  <a:pt x="0" y="0"/>
                </a:moveTo>
                <a:lnTo>
                  <a:pt x="5651542" y="0"/>
                </a:lnTo>
                <a:lnTo>
                  <a:pt x="5651542" y="3719267"/>
                </a:lnTo>
                <a:lnTo>
                  <a:pt x="0" y="3719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66127" y="5426951"/>
            <a:ext cx="6248762" cy="4431746"/>
          </a:xfrm>
          <a:custGeom>
            <a:avLst/>
            <a:gdLst/>
            <a:ahLst/>
            <a:cxnLst/>
            <a:rect l="l" t="t" r="r" b="b"/>
            <a:pathLst>
              <a:path w="6248762" h="4431746">
                <a:moveTo>
                  <a:pt x="0" y="0"/>
                </a:moveTo>
                <a:lnTo>
                  <a:pt x="6248762" y="0"/>
                </a:lnTo>
                <a:lnTo>
                  <a:pt x="6248762" y="4431745"/>
                </a:lnTo>
                <a:lnTo>
                  <a:pt x="0" y="44317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44173" y="402590"/>
            <a:ext cx="17599654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30"/>
              </a:lnSpc>
            </a:pPr>
            <a:r>
              <a:rPr lang="en-US" sz="4300">
                <a:solidFill>
                  <a:srgbClr val="393939"/>
                </a:solidFill>
                <a:latin typeface="HK Grotesk Medium"/>
              </a:rPr>
              <a:t>Searching for fast optical variability pulsations from FRBs and magnetars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127" y="2689545"/>
            <a:ext cx="6092670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FRB 180916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Often no simultaneous radio observations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"/>
              </a:rPr>
              <a:t>[Pilia+ 2020, 2022 in prep.]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22644" y="6406161"/>
            <a:ext cx="10694844" cy="25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SGR 1935+2154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Medium"/>
              </a:rPr>
              <a:t>No simultaneous detections at other WLs</a:t>
            </a:r>
          </a:p>
          <a:p>
            <a:pPr>
              <a:lnSpc>
                <a:spcPts val="3999"/>
              </a:lnSpc>
            </a:pPr>
            <a:endParaRPr lang="en-US" sz="3999" spc="-79">
              <a:solidFill>
                <a:srgbClr val="393939"/>
              </a:solidFill>
              <a:latin typeface="HK Grotesk Medium"/>
            </a:endParaRP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Ongoing characterization of the background flaring behavior in the optical band [Casella+ in prep.]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5872" y="1993157"/>
            <a:ext cx="6945427" cy="6966559"/>
          </a:xfrm>
          <a:custGeom>
            <a:avLst/>
            <a:gdLst/>
            <a:ahLst/>
            <a:cxnLst/>
            <a:rect l="l" t="t" r="r" b="b"/>
            <a:pathLst>
              <a:path w="6945427" h="6966559">
                <a:moveTo>
                  <a:pt x="0" y="0"/>
                </a:moveTo>
                <a:lnTo>
                  <a:pt x="6945427" y="0"/>
                </a:lnTo>
                <a:lnTo>
                  <a:pt x="6945427" y="6966559"/>
                </a:lnTo>
                <a:lnTo>
                  <a:pt x="0" y="696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707130" y="2207351"/>
            <a:ext cx="7115995" cy="6586542"/>
          </a:xfrm>
          <a:custGeom>
            <a:avLst/>
            <a:gdLst/>
            <a:ahLst/>
            <a:cxnLst/>
            <a:rect l="l" t="t" r="r" b="b"/>
            <a:pathLst>
              <a:path w="7115995" h="6586542">
                <a:moveTo>
                  <a:pt x="0" y="0"/>
                </a:moveTo>
                <a:lnTo>
                  <a:pt x="7115995" y="0"/>
                </a:lnTo>
                <a:lnTo>
                  <a:pt x="7115995" y="6586542"/>
                </a:lnTo>
                <a:lnTo>
                  <a:pt x="0" y="658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321752" y="9059863"/>
            <a:ext cx="21536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[Papitto+ 2019]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48347" y="9059863"/>
            <a:ext cx="363356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[Illiano+ 2023]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96397" y="660400"/>
            <a:ext cx="14508630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Time lags between optical and X-ray pulsations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02956"/>
            <a:ext cx="6539305" cy="4070187"/>
          </a:xfrm>
          <a:custGeom>
            <a:avLst/>
            <a:gdLst/>
            <a:ahLst/>
            <a:cxnLst/>
            <a:rect l="l" t="t" r="r" b="b"/>
            <a:pathLst>
              <a:path w="6539305" h="4070187">
                <a:moveTo>
                  <a:pt x="0" y="0"/>
                </a:moveTo>
                <a:lnTo>
                  <a:pt x="6539305" y="0"/>
                </a:lnTo>
                <a:lnTo>
                  <a:pt x="6539305" y="4070187"/>
                </a:lnTo>
                <a:lnTo>
                  <a:pt x="0" y="4070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648318" y="5143500"/>
            <a:ext cx="6610982" cy="4114800"/>
          </a:xfrm>
          <a:custGeom>
            <a:avLst/>
            <a:gdLst/>
            <a:ahLst/>
            <a:cxnLst/>
            <a:rect l="l" t="t" r="r" b="b"/>
            <a:pathLst>
              <a:path w="6610982" h="4114800">
                <a:moveTo>
                  <a:pt x="0" y="0"/>
                </a:moveTo>
                <a:lnTo>
                  <a:pt x="6610982" y="0"/>
                </a:lnTo>
                <a:lnTo>
                  <a:pt x="66109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8350250"/>
            <a:ext cx="8129682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 Light"/>
              </a:rPr>
              <a:t>                        (in PSR J1023+0038 was 1%)</a:t>
            </a:r>
          </a:p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 Light"/>
              </a:rPr>
              <a:t>Possible detection in longer exposure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8293100"/>
            <a:ext cx="2455227" cy="526462"/>
          </a:xfrm>
          <a:custGeom>
            <a:avLst/>
            <a:gdLst/>
            <a:ahLst/>
            <a:cxnLst/>
            <a:rect l="l" t="t" r="r" b="b"/>
            <a:pathLst>
              <a:path w="2455227" h="526462">
                <a:moveTo>
                  <a:pt x="0" y="0"/>
                </a:moveTo>
                <a:lnTo>
                  <a:pt x="2455227" y="0"/>
                </a:lnTo>
                <a:lnTo>
                  <a:pt x="2455227" y="526462"/>
                </a:lnTo>
                <a:lnTo>
                  <a:pt x="0" y="526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821679" y="3184028"/>
            <a:ext cx="2437621" cy="522687"/>
          </a:xfrm>
          <a:custGeom>
            <a:avLst/>
            <a:gdLst/>
            <a:ahLst/>
            <a:cxnLst/>
            <a:rect l="l" t="t" r="r" b="b"/>
            <a:pathLst>
              <a:path w="2437621" h="522687">
                <a:moveTo>
                  <a:pt x="0" y="0"/>
                </a:moveTo>
                <a:lnTo>
                  <a:pt x="2437621" y="0"/>
                </a:lnTo>
                <a:lnTo>
                  <a:pt x="2437621" y="522686"/>
                </a:lnTo>
                <a:lnTo>
                  <a:pt x="0" y="522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88346" y="660400"/>
            <a:ext cx="16911307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How many optical millisecond pulsars are out there?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581172"/>
            <a:ext cx="5919234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F39200"/>
                </a:solidFill>
                <a:latin typeface="HK Grotesk Semi-Bold"/>
              </a:rPr>
              <a:t>Candidate Transitional MSPs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15324" y="1960106"/>
            <a:ext cx="4643976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8B6FF"/>
                </a:solidFill>
                <a:latin typeface="HK Grotesk Semi-Bold"/>
              </a:rPr>
              <a:t>Rotation-powered MSPs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33269" y="2714128"/>
            <a:ext cx="6326031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-70">
                <a:solidFill>
                  <a:srgbClr val="393939"/>
                </a:solidFill>
                <a:latin typeface="HK Grotesk"/>
              </a:rPr>
              <a:t>Redbacks and black widow pulsars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5443" y="616722"/>
            <a:ext cx="5505825" cy="4967376"/>
          </a:xfrm>
          <a:custGeom>
            <a:avLst/>
            <a:gdLst/>
            <a:ahLst/>
            <a:cxnLst/>
            <a:rect l="l" t="t" r="r" b="b"/>
            <a:pathLst>
              <a:path w="5505825" h="4967376">
                <a:moveTo>
                  <a:pt x="0" y="0"/>
                </a:moveTo>
                <a:lnTo>
                  <a:pt x="5505824" y="0"/>
                </a:lnTo>
                <a:lnTo>
                  <a:pt x="5505824" y="4967376"/>
                </a:lnTo>
                <a:lnTo>
                  <a:pt x="0" y="4967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4595" y="616722"/>
            <a:ext cx="11444818" cy="4038374"/>
          </a:xfrm>
          <a:custGeom>
            <a:avLst/>
            <a:gdLst/>
            <a:ahLst/>
            <a:cxnLst/>
            <a:rect l="l" t="t" r="r" b="b"/>
            <a:pathLst>
              <a:path w="11444818" h="4038374">
                <a:moveTo>
                  <a:pt x="0" y="0"/>
                </a:moveTo>
                <a:lnTo>
                  <a:pt x="11444818" y="0"/>
                </a:lnTo>
                <a:lnTo>
                  <a:pt x="11444818" y="4038373"/>
                </a:lnTo>
                <a:lnTo>
                  <a:pt x="0" y="4038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54595" y="8609185"/>
            <a:ext cx="8489405" cy="649115"/>
          </a:xfrm>
          <a:custGeom>
            <a:avLst/>
            <a:gdLst/>
            <a:ahLst/>
            <a:cxnLst/>
            <a:rect l="l" t="t" r="r" b="b"/>
            <a:pathLst>
              <a:path w="8489405" h="649115">
                <a:moveTo>
                  <a:pt x="0" y="0"/>
                </a:moveTo>
                <a:lnTo>
                  <a:pt x="8489405" y="0"/>
                </a:lnTo>
                <a:lnTo>
                  <a:pt x="8489405" y="649115"/>
                </a:lnTo>
                <a:lnTo>
                  <a:pt x="0" y="64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187696" y="5737698"/>
            <a:ext cx="6774504" cy="4549302"/>
          </a:xfrm>
          <a:custGeom>
            <a:avLst/>
            <a:gdLst/>
            <a:ahLst/>
            <a:cxnLst/>
            <a:rect l="l" t="t" r="r" b="b"/>
            <a:pathLst>
              <a:path w="6774504" h="4549302">
                <a:moveTo>
                  <a:pt x="0" y="0"/>
                </a:moveTo>
                <a:lnTo>
                  <a:pt x="6774504" y="0"/>
                </a:lnTo>
                <a:lnTo>
                  <a:pt x="6774504" y="4549302"/>
                </a:lnTo>
                <a:lnTo>
                  <a:pt x="0" y="4549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54595" y="5813898"/>
            <a:ext cx="702445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PSR J1023+0038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4595" y="6744173"/>
            <a:ext cx="8489405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Count rate ~ 10000 c/s (V ≈ 16.5 mag)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Pulse amplitude ~ 1%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Variable between observations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16529" y="9864725"/>
            <a:ext cx="237116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[Papitto+ 2019]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4272" y="2501749"/>
            <a:ext cx="9285612" cy="6628694"/>
          </a:xfrm>
          <a:custGeom>
            <a:avLst/>
            <a:gdLst/>
            <a:ahLst/>
            <a:cxnLst/>
            <a:rect l="l" t="t" r="r" b="b"/>
            <a:pathLst>
              <a:path w="9285612" h="6628694">
                <a:moveTo>
                  <a:pt x="0" y="0"/>
                </a:moveTo>
                <a:lnTo>
                  <a:pt x="9285612" y="0"/>
                </a:lnTo>
                <a:lnTo>
                  <a:pt x="9285612" y="6628693"/>
                </a:lnTo>
                <a:lnTo>
                  <a:pt x="0" y="6628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20377" y="660400"/>
            <a:ext cx="12047246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High-time resolution optical astronomy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7471" y="3767997"/>
            <a:ext cx="8153314" cy="135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4200" spc="-84" dirty="0">
                <a:solidFill>
                  <a:srgbClr val="393939"/>
                </a:solidFill>
                <a:latin typeface="HK Grotesk"/>
              </a:rPr>
              <a:t>Fast time variability probes geometry and emission mechanisms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2527" y="5817777"/>
            <a:ext cx="6430122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250"/>
              </a:lnSpc>
              <a:buFont typeface="Arial"/>
              <a:buChar char="•"/>
            </a:pPr>
            <a:r>
              <a:rPr lang="en-US" sz="4200" spc="-84">
                <a:solidFill>
                  <a:srgbClr val="393939"/>
                </a:solidFill>
                <a:latin typeface="HK Grotesk"/>
              </a:rPr>
              <a:t>Millisecond pulsars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" y="7166964"/>
            <a:ext cx="6430122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250"/>
              </a:lnSpc>
              <a:buFont typeface="Arial"/>
              <a:buChar char="•"/>
            </a:pPr>
            <a:r>
              <a:rPr lang="en-US" sz="4200" spc="-84" dirty="0">
                <a:solidFill>
                  <a:srgbClr val="393939"/>
                </a:solidFill>
                <a:latin typeface="HK Grotesk"/>
              </a:rPr>
              <a:t>Accreting neutron stars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5443" y="616722"/>
            <a:ext cx="5505825" cy="4967376"/>
          </a:xfrm>
          <a:custGeom>
            <a:avLst/>
            <a:gdLst/>
            <a:ahLst/>
            <a:cxnLst/>
            <a:rect l="l" t="t" r="r" b="b"/>
            <a:pathLst>
              <a:path w="5505825" h="4967376">
                <a:moveTo>
                  <a:pt x="0" y="0"/>
                </a:moveTo>
                <a:lnTo>
                  <a:pt x="5505824" y="0"/>
                </a:lnTo>
                <a:lnTo>
                  <a:pt x="5505824" y="4967376"/>
                </a:lnTo>
                <a:lnTo>
                  <a:pt x="0" y="4967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4595" y="616722"/>
            <a:ext cx="11444818" cy="4038374"/>
          </a:xfrm>
          <a:custGeom>
            <a:avLst/>
            <a:gdLst/>
            <a:ahLst/>
            <a:cxnLst/>
            <a:rect l="l" t="t" r="r" b="b"/>
            <a:pathLst>
              <a:path w="11444818" h="4038374">
                <a:moveTo>
                  <a:pt x="0" y="0"/>
                </a:moveTo>
                <a:lnTo>
                  <a:pt x="11444818" y="0"/>
                </a:lnTo>
                <a:lnTo>
                  <a:pt x="11444818" y="4038373"/>
                </a:lnTo>
                <a:lnTo>
                  <a:pt x="0" y="4038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51209" y="5788340"/>
            <a:ext cx="7500058" cy="4008573"/>
          </a:xfrm>
          <a:custGeom>
            <a:avLst/>
            <a:gdLst/>
            <a:ahLst/>
            <a:cxnLst/>
            <a:rect l="l" t="t" r="r" b="b"/>
            <a:pathLst>
              <a:path w="7500058" h="4008573">
                <a:moveTo>
                  <a:pt x="0" y="0"/>
                </a:moveTo>
                <a:lnTo>
                  <a:pt x="7500058" y="0"/>
                </a:lnTo>
                <a:lnTo>
                  <a:pt x="7500058" y="4008573"/>
                </a:lnTo>
                <a:lnTo>
                  <a:pt x="0" y="4008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54595" y="8609185"/>
            <a:ext cx="8489405" cy="649115"/>
          </a:xfrm>
          <a:custGeom>
            <a:avLst/>
            <a:gdLst/>
            <a:ahLst/>
            <a:cxnLst/>
            <a:rect l="l" t="t" r="r" b="b"/>
            <a:pathLst>
              <a:path w="8489405" h="649115">
                <a:moveTo>
                  <a:pt x="0" y="0"/>
                </a:moveTo>
                <a:lnTo>
                  <a:pt x="8489405" y="0"/>
                </a:lnTo>
                <a:lnTo>
                  <a:pt x="8489405" y="649115"/>
                </a:lnTo>
                <a:lnTo>
                  <a:pt x="0" y="649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54595" y="5813898"/>
            <a:ext cx="702445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Semi-Bold"/>
              </a:rPr>
              <a:t>PSR J1023+0038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4595" y="6744173"/>
            <a:ext cx="8489405" cy="15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Count rate ~ 10000 c/s (V ≈ 16.5 mag)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Pulse amplitude ~ 1%</a:t>
            </a:r>
          </a:p>
          <a:p>
            <a:pPr>
              <a:lnSpc>
                <a:spcPts val="3999"/>
              </a:lnSpc>
            </a:pPr>
            <a:r>
              <a:rPr lang="en-US" sz="3999" spc="-79">
                <a:solidFill>
                  <a:srgbClr val="393939"/>
                </a:solidFill>
                <a:latin typeface="HK Grotesk Light"/>
              </a:rPr>
              <a:t>Variable between observations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80101" y="9749288"/>
            <a:ext cx="237116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[Papitto+ 2019]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7395" y="4160471"/>
            <a:ext cx="5991803" cy="5443341"/>
          </a:xfrm>
          <a:custGeom>
            <a:avLst/>
            <a:gdLst/>
            <a:ahLst/>
            <a:cxnLst/>
            <a:rect l="l" t="t" r="r" b="b"/>
            <a:pathLst>
              <a:path w="5991803" h="5443341">
                <a:moveTo>
                  <a:pt x="0" y="0"/>
                </a:moveTo>
                <a:lnTo>
                  <a:pt x="5991803" y="0"/>
                </a:lnTo>
                <a:lnTo>
                  <a:pt x="5991803" y="5443341"/>
                </a:lnTo>
                <a:lnTo>
                  <a:pt x="0" y="544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917326" y="3223628"/>
            <a:ext cx="2731872" cy="539629"/>
          </a:xfrm>
          <a:custGeom>
            <a:avLst/>
            <a:gdLst/>
            <a:ahLst/>
            <a:cxnLst/>
            <a:rect l="l" t="t" r="r" b="b"/>
            <a:pathLst>
              <a:path w="2731872" h="539629">
                <a:moveTo>
                  <a:pt x="0" y="0"/>
                </a:moveTo>
                <a:lnTo>
                  <a:pt x="2731872" y="0"/>
                </a:lnTo>
                <a:lnTo>
                  <a:pt x="2731872" y="539629"/>
                </a:lnTo>
                <a:lnTo>
                  <a:pt x="0" y="539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699889" y="4831730"/>
            <a:ext cx="4260766" cy="564731"/>
          </a:xfrm>
          <a:custGeom>
            <a:avLst/>
            <a:gdLst/>
            <a:ahLst/>
            <a:cxnLst/>
            <a:rect l="l" t="t" r="r" b="b"/>
            <a:pathLst>
              <a:path w="4260766" h="564731">
                <a:moveTo>
                  <a:pt x="0" y="0"/>
                </a:moveTo>
                <a:lnTo>
                  <a:pt x="4260767" y="0"/>
                </a:lnTo>
                <a:lnTo>
                  <a:pt x="4260767" y="564731"/>
                </a:lnTo>
                <a:lnTo>
                  <a:pt x="0" y="56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856125" y="5618467"/>
            <a:ext cx="3948295" cy="593507"/>
          </a:xfrm>
          <a:custGeom>
            <a:avLst/>
            <a:gdLst/>
            <a:ahLst/>
            <a:cxnLst/>
            <a:rect l="l" t="t" r="r" b="b"/>
            <a:pathLst>
              <a:path w="3948295" h="593507">
                <a:moveTo>
                  <a:pt x="0" y="0"/>
                </a:moveTo>
                <a:lnTo>
                  <a:pt x="3948295" y="0"/>
                </a:lnTo>
                <a:lnTo>
                  <a:pt x="3948295" y="593507"/>
                </a:lnTo>
                <a:lnTo>
                  <a:pt x="0" y="593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981952" y="7456272"/>
            <a:ext cx="3696640" cy="494344"/>
          </a:xfrm>
          <a:custGeom>
            <a:avLst/>
            <a:gdLst/>
            <a:ahLst/>
            <a:cxnLst/>
            <a:rect l="l" t="t" r="r" b="b"/>
            <a:pathLst>
              <a:path w="3696640" h="494344">
                <a:moveTo>
                  <a:pt x="0" y="0"/>
                </a:moveTo>
                <a:lnTo>
                  <a:pt x="3696641" y="0"/>
                </a:lnTo>
                <a:lnTo>
                  <a:pt x="3696641" y="494343"/>
                </a:lnTo>
                <a:lnTo>
                  <a:pt x="0" y="4943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347400" y="488950"/>
            <a:ext cx="135932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</a:pPr>
            <a:r>
              <a:rPr lang="en-US" sz="3999">
                <a:solidFill>
                  <a:srgbClr val="393939"/>
                </a:solidFill>
                <a:latin typeface="HK Grotesk Medium"/>
              </a:rPr>
              <a:t>Standard emission mechanisms hardly individually explain the observed optical pulsed luminosity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04565" y="2296189"/>
            <a:ext cx="543236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u="sng" spc="-79">
                <a:solidFill>
                  <a:srgbClr val="393939"/>
                </a:solidFill>
                <a:latin typeface="HK Grotesk Semi-Bold"/>
              </a:rPr>
              <a:t>Accretion-powered state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83145" y="2296189"/>
            <a:ext cx="514030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u="sng" spc="-79">
                <a:solidFill>
                  <a:srgbClr val="393939"/>
                </a:solidFill>
                <a:latin typeface="HK Grotesk Semi-Bold"/>
              </a:rPr>
              <a:t>Rotation-powered state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99130" y="9556187"/>
            <a:ext cx="278413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[Ambrosino+ 2017]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0689" y="3353682"/>
            <a:ext cx="287260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spc="-60">
                <a:solidFill>
                  <a:srgbClr val="393939"/>
                </a:solidFill>
                <a:latin typeface="HK Grotesk"/>
              </a:rPr>
              <a:t>Optical efficiency: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64771" y="8122065"/>
            <a:ext cx="275005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[Ambrosino+ 2017]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3486709" y="6799972"/>
            <a:ext cx="649026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1114090" y="3201282"/>
            <a:ext cx="5432364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60">
                <a:solidFill>
                  <a:srgbClr val="393939"/>
                </a:solidFill>
                <a:latin typeface="HK Grotesk"/>
              </a:rPr>
              <a:t>Optical pulses due to cyclotron emission by infalling electrons in the accretion columns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346" y="2648291"/>
            <a:ext cx="7635935" cy="3699510"/>
          </a:xfrm>
          <a:custGeom>
            <a:avLst/>
            <a:gdLst/>
            <a:ahLst/>
            <a:cxnLst/>
            <a:rect l="l" t="t" r="r" b="b"/>
            <a:pathLst>
              <a:path w="7635935" h="3699510">
                <a:moveTo>
                  <a:pt x="0" y="0"/>
                </a:moveTo>
                <a:lnTo>
                  <a:pt x="7635935" y="0"/>
                </a:lnTo>
                <a:lnTo>
                  <a:pt x="7635935" y="3699510"/>
                </a:lnTo>
                <a:lnTo>
                  <a:pt x="0" y="3699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635097" y="1743416"/>
            <a:ext cx="6262803" cy="5998974"/>
          </a:xfrm>
          <a:custGeom>
            <a:avLst/>
            <a:gdLst/>
            <a:ahLst/>
            <a:cxnLst/>
            <a:rect l="l" t="t" r="r" b="b"/>
            <a:pathLst>
              <a:path w="6262803" h="5998974">
                <a:moveTo>
                  <a:pt x="0" y="0"/>
                </a:moveTo>
                <a:lnTo>
                  <a:pt x="6262803" y="0"/>
                </a:lnTo>
                <a:lnTo>
                  <a:pt x="6262803" y="5998974"/>
                </a:lnTo>
                <a:lnTo>
                  <a:pt x="0" y="5998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231036" y="8474154"/>
            <a:ext cx="6028264" cy="525055"/>
          </a:xfrm>
          <a:custGeom>
            <a:avLst/>
            <a:gdLst/>
            <a:ahLst/>
            <a:cxnLst/>
            <a:rect l="l" t="t" r="r" b="b"/>
            <a:pathLst>
              <a:path w="6028264" h="525055">
                <a:moveTo>
                  <a:pt x="0" y="0"/>
                </a:moveTo>
                <a:lnTo>
                  <a:pt x="6028264" y="0"/>
                </a:lnTo>
                <a:lnTo>
                  <a:pt x="6028264" y="525055"/>
                </a:lnTo>
                <a:lnTo>
                  <a:pt x="0" y="525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034095" y="6954226"/>
            <a:ext cx="6057822" cy="576065"/>
          </a:xfrm>
          <a:custGeom>
            <a:avLst/>
            <a:gdLst/>
            <a:ahLst/>
            <a:cxnLst/>
            <a:rect l="l" t="t" r="r" b="b"/>
            <a:pathLst>
              <a:path w="6057822" h="576065">
                <a:moveTo>
                  <a:pt x="0" y="0"/>
                </a:moveTo>
                <a:lnTo>
                  <a:pt x="6057822" y="0"/>
                </a:lnTo>
                <a:lnTo>
                  <a:pt x="6057822" y="576065"/>
                </a:lnTo>
                <a:lnTo>
                  <a:pt x="0" y="576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766797" y="7779920"/>
            <a:ext cx="4831846" cy="474068"/>
          </a:xfrm>
          <a:custGeom>
            <a:avLst/>
            <a:gdLst/>
            <a:ahLst/>
            <a:cxnLst/>
            <a:rect l="l" t="t" r="r" b="b"/>
            <a:pathLst>
              <a:path w="4831846" h="474068">
                <a:moveTo>
                  <a:pt x="0" y="0"/>
                </a:moveTo>
                <a:lnTo>
                  <a:pt x="4831846" y="0"/>
                </a:lnTo>
                <a:lnTo>
                  <a:pt x="4831846" y="474068"/>
                </a:lnTo>
                <a:lnTo>
                  <a:pt x="0" y="474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88346" y="660400"/>
            <a:ext cx="16911307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>
                <a:solidFill>
                  <a:srgbClr val="393939"/>
                </a:solidFill>
                <a:latin typeface="HK Grotesk Medium"/>
              </a:rPr>
              <a:t>Millisecond pulsar timing in the optical band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75415" y="6300176"/>
            <a:ext cx="237518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[Burtovoi+ 2020]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8283" y="1835491"/>
            <a:ext cx="7084971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</a:pPr>
            <a:r>
              <a:rPr lang="en-US" sz="3999">
                <a:solidFill>
                  <a:srgbClr val="393939"/>
                </a:solidFill>
                <a:latin typeface="HK Grotesk Medium"/>
              </a:rPr>
              <a:t>Aqueye+ @ Asiago Observatory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17001" y="9246859"/>
            <a:ext cx="36563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Bold"/>
              </a:rPr>
              <a:t>[Illiano+ 2023, A&amp;A, 669]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51282" y="8064579"/>
            <a:ext cx="438777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-60">
                <a:solidFill>
                  <a:srgbClr val="393939"/>
                </a:solidFill>
                <a:latin typeface="HK Grotesk Light"/>
              </a:rPr>
              <a:t>Smoother orbital expansion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95208" y="8804275"/>
            <a:ext cx="493112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[see also Jaodand+ 2016, 2021; Zampieri+ 2019]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904738"/>
              </p:ext>
            </p:extLst>
          </p:nvPr>
        </p:nvGraphicFramePr>
        <p:xfrm>
          <a:off x="4012681" y="1928960"/>
          <a:ext cx="13898184" cy="7218427"/>
        </p:xfrm>
        <a:graphic>
          <a:graphicData uri="http://schemas.openxmlformats.org/drawingml/2006/table">
            <a:tbl>
              <a:tblPr/>
              <a:tblGrid>
                <a:gridCol w="2423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8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9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24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5563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Semi-Bold"/>
                        </a:rPr>
                        <a:t>Instrument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Semi-Bold"/>
                        </a:rPr>
                        <a:t>Detector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Semi-Bold"/>
                        </a:rPr>
                        <a:t>Group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Medium"/>
                        </a:rPr>
                        <a:t>Time res [s]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Semi-Bold"/>
                        </a:rPr>
                        <a:t>Mode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Semi-Bold"/>
                        </a:rPr>
                        <a:t>Telescope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91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Bold"/>
                        </a:rPr>
                        <a:t>SiFAP2/4XP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Bold"/>
                        </a:rPr>
                        <a:t>SiPM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Bold"/>
                        </a:rPr>
                        <a:t>INAF Rome / FGG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K Grotesk Bold"/>
                        </a:rPr>
                        <a:t>8E-11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Bold"/>
                        </a:rPr>
                        <a:t>Timing/Polarimetry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Bold"/>
                        </a:rPr>
                        <a:t>3.6m TNG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91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Aqueye+/Iqueye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SPAD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INAF Padua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1E-10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Fast timing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1.8m Copernicus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374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HiPERCAM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CCD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Sheffield/IAC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6E-03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5-band imaging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10.4m GTC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91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ULTRACAM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CCD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Sheffield/Warwick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5E-03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3-band imaging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3.6m ESO NTT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691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ULTRASPEC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eMCCD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Sheffield/Warwick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1E-03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Spectroscopy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2.4m ThaiNT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691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GASP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eMCCD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Galway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6E-04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Polarimetry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WHT (past)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691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Optima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APD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MPE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1E-09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HK Grotesk Light"/>
                        </a:rPr>
                        <a:t>Timing/Polarimetry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dirty="0">
                          <a:solidFill>
                            <a:srgbClr val="000000"/>
                          </a:solidFill>
                          <a:latin typeface="HK Grotesk Light"/>
                        </a:rPr>
                        <a:t>1.3m </a:t>
                      </a:r>
                      <a:r>
                        <a:rPr lang="en-US" sz="2199" dirty="0" err="1">
                          <a:solidFill>
                            <a:srgbClr val="000000"/>
                          </a:solidFill>
                          <a:latin typeface="HK Grotesk Light"/>
                        </a:rPr>
                        <a:t>Skinakas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227158" y="2151739"/>
            <a:ext cx="3245280" cy="1350881"/>
          </a:xfrm>
          <a:custGeom>
            <a:avLst/>
            <a:gdLst/>
            <a:ahLst/>
            <a:cxnLst/>
            <a:rect l="l" t="t" r="r" b="b"/>
            <a:pathLst>
              <a:path w="3245280" h="1350881">
                <a:moveTo>
                  <a:pt x="0" y="0"/>
                </a:moveTo>
                <a:lnTo>
                  <a:pt x="3245280" y="0"/>
                </a:lnTo>
                <a:lnTo>
                  <a:pt x="3245280" y="1350881"/>
                </a:lnTo>
                <a:lnTo>
                  <a:pt x="0" y="1350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47879" y="7266548"/>
            <a:ext cx="3003839" cy="2782969"/>
          </a:xfrm>
          <a:custGeom>
            <a:avLst/>
            <a:gdLst/>
            <a:ahLst/>
            <a:cxnLst/>
            <a:rect l="l" t="t" r="r" b="b"/>
            <a:pathLst>
              <a:path w="3003839" h="2782969">
                <a:moveTo>
                  <a:pt x="0" y="0"/>
                </a:moveTo>
                <a:lnTo>
                  <a:pt x="3003839" y="0"/>
                </a:lnTo>
                <a:lnTo>
                  <a:pt x="3003839" y="2782968"/>
                </a:lnTo>
                <a:lnTo>
                  <a:pt x="0" y="2782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47879" y="4245570"/>
            <a:ext cx="2813800" cy="2344833"/>
          </a:xfrm>
          <a:custGeom>
            <a:avLst/>
            <a:gdLst/>
            <a:ahLst/>
            <a:cxnLst/>
            <a:rect l="l" t="t" r="r" b="b"/>
            <a:pathLst>
              <a:path w="2813800" h="2344833">
                <a:moveTo>
                  <a:pt x="0" y="0"/>
                </a:moveTo>
                <a:lnTo>
                  <a:pt x="2813799" y="0"/>
                </a:lnTo>
                <a:lnTo>
                  <a:pt x="2813799" y="2344833"/>
                </a:lnTo>
                <a:lnTo>
                  <a:pt x="0" y="2344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153561" y="687387"/>
            <a:ext cx="1198087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</a:pPr>
            <a:r>
              <a:rPr lang="en-US" sz="5000">
                <a:solidFill>
                  <a:srgbClr val="393939"/>
                </a:solidFill>
                <a:latin typeface="HK Grotesk Medium"/>
              </a:rPr>
              <a:t>Detectors for fast optical photometry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283" y="4748974"/>
            <a:ext cx="6810545" cy="4509326"/>
          </a:xfrm>
          <a:custGeom>
            <a:avLst/>
            <a:gdLst/>
            <a:ahLst/>
            <a:cxnLst/>
            <a:rect l="l" t="t" r="r" b="b"/>
            <a:pathLst>
              <a:path w="6810545" h="4509326">
                <a:moveTo>
                  <a:pt x="0" y="0"/>
                </a:moveTo>
                <a:lnTo>
                  <a:pt x="6810546" y="0"/>
                </a:lnTo>
                <a:lnTo>
                  <a:pt x="6810546" y="4509326"/>
                </a:lnTo>
                <a:lnTo>
                  <a:pt x="0" y="4509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853612" y="4748974"/>
            <a:ext cx="6810545" cy="4509326"/>
          </a:xfrm>
          <a:custGeom>
            <a:avLst/>
            <a:gdLst/>
            <a:ahLst/>
            <a:cxnLst/>
            <a:rect l="l" t="t" r="r" b="b"/>
            <a:pathLst>
              <a:path w="6810545" h="4509326">
                <a:moveTo>
                  <a:pt x="0" y="0"/>
                </a:moveTo>
                <a:lnTo>
                  <a:pt x="6810546" y="0"/>
                </a:lnTo>
                <a:lnTo>
                  <a:pt x="6810546" y="4509326"/>
                </a:lnTo>
                <a:lnTo>
                  <a:pt x="0" y="4509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33" r="-9933" b="-18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942361" y="354629"/>
            <a:ext cx="3917240" cy="1348141"/>
          </a:xfrm>
          <a:custGeom>
            <a:avLst/>
            <a:gdLst/>
            <a:ahLst/>
            <a:cxnLst/>
            <a:rect l="l" t="t" r="r" b="b"/>
            <a:pathLst>
              <a:path w="3917240" h="1348141">
                <a:moveTo>
                  <a:pt x="0" y="0"/>
                </a:moveTo>
                <a:lnTo>
                  <a:pt x="3917240" y="0"/>
                </a:lnTo>
                <a:lnTo>
                  <a:pt x="3917240" y="1348142"/>
                </a:lnTo>
                <a:lnTo>
                  <a:pt x="0" y="134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941656" y="9592398"/>
            <a:ext cx="1086562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[Meddi+ 2012; Ambrosino+ 2013, 2015; Ghedina+ 2018; Ghedina+ 2022]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4979" y="660400"/>
            <a:ext cx="14105739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</a:pPr>
            <a:r>
              <a:rPr lang="en-US" sz="5499" dirty="0">
                <a:solidFill>
                  <a:srgbClr val="393939"/>
                </a:solidFill>
                <a:latin typeface="HK Grotesk Medium"/>
              </a:rPr>
              <a:t>The Silicon Fast Optical Photometer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457764" y="1917799"/>
            <a:ext cx="15534836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buFont typeface="Arial"/>
              <a:buChar char="•"/>
            </a:pP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Extremely fast photometer based on Silicon Photo-Multipliers (</a:t>
            </a:r>
            <a:r>
              <a:rPr lang="en-US" sz="3400" spc="-79" dirty="0" err="1">
                <a:solidFill>
                  <a:srgbClr val="393939"/>
                </a:solidFill>
                <a:latin typeface="HK Grotesk Light" panose="020B0604020202020204" charset="0"/>
              </a:rPr>
              <a:t>SiPMs</a:t>
            </a: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)</a:t>
            </a:r>
          </a:p>
          <a:p>
            <a:pPr marL="863599" lvl="1" indent="-431800">
              <a:buFont typeface="Arial"/>
              <a:buChar char="•"/>
            </a:pP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Capable to tag single photons with a time resolution of </a:t>
            </a:r>
            <a:r>
              <a:rPr lang="en-US" sz="3400" strike="sngStrike" spc="-79" dirty="0">
                <a:solidFill>
                  <a:srgbClr val="393939"/>
                </a:solidFill>
                <a:latin typeface="HK Grotesk Light" panose="020B0604020202020204" charset="0"/>
              </a:rPr>
              <a:t>8 ns</a:t>
            </a: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 </a:t>
            </a:r>
            <a:r>
              <a:rPr lang="en-US" sz="3400" spc="-79" dirty="0">
                <a:solidFill>
                  <a:schemeClr val="accent2"/>
                </a:solidFill>
                <a:latin typeface="HK Grotesk Light" panose="020B0604020202020204" charset="0"/>
              </a:rPr>
              <a:t>80 </a:t>
            </a:r>
            <a:r>
              <a:rPr lang="en-US" sz="3400" spc="-79" dirty="0" err="1">
                <a:solidFill>
                  <a:schemeClr val="accent2"/>
                </a:solidFill>
                <a:latin typeface="HK Grotesk Light" panose="020B0604020202020204" charset="0"/>
              </a:rPr>
              <a:t>ps</a:t>
            </a:r>
            <a:endParaRPr lang="en-US" sz="3400" spc="-79" dirty="0">
              <a:solidFill>
                <a:schemeClr val="accent2"/>
              </a:solidFill>
              <a:latin typeface="HK Grotesk Light" panose="020B0604020202020204" charset="0"/>
            </a:endParaRPr>
          </a:p>
          <a:p>
            <a:pPr marL="863599" lvl="1" indent="-431800">
              <a:buFont typeface="Arial"/>
              <a:buChar char="•"/>
            </a:pP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Absolute timing accuracy &lt; </a:t>
            </a:r>
            <a:r>
              <a:rPr lang="en-US" sz="3400" strike="sngStrike" spc="-79" dirty="0">
                <a:solidFill>
                  <a:srgbClr val="393939"/>
                </a:solidFill>
                <a:latin typeface="HK Grotesk Light" panose="020B0604020202020204" charset="0"/>
              </a:rPr>
              <a:t>60</a:t>
            </a: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 </a:t>
            </a:r>
            <a:r>
              <a:rPr lang="en-US" sz="3400" spc="-79" dirty="0">
                <a:solidFill>
                  <a:schemeClr val="accent2"/>
                </a:solidFill>
                <a:latin typeface="HK Grotesk Light" panose="020B0604020202020204" charset="0"/>
              </a:rPr>
              <a:t>20</a:t>
            </a: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 </a:t>
            </a:r>
            <a:r>
              <a:rPr lang="en-US" sz="3400" spc="-79" dirty="0" err="1">
                <a:solidFill>
                  <a:schemeClr val="accent2"/>
                </a:solidFill>
                <a:latin typeface="HK Grotesk Light" panose="020B0604020202020204" charset="0"/>
              </a:rPr>
              <a:t>μs</a:t>
            </a: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 </a:t>
            </a:r>
          </a:p>
          <a:p>
            <a:pPr marL="863599" lvl="1" indent="-431800">
              <a:buFont typeface="Arial"/>
              <a:buChar char="•"/>
            </a:pP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Very good linearity with high count rates (up to 5 </a:t>
            </a:r>
            <a:r>
              <a:rPr lang="en-US" sz="3400" spc="-79" dirty="0" err="1">
                <a:solidFill>
                  <a:srgbClr val="393939"/>
                </a:solidFill>
                <a:latin typeface="HK Grotesk Light" panose="020B0604020202020204" charset="0"/>
              </a:rPr>
              <a:t>Mcps</a:t>
            </a:r>
            <a:r>
              <a:rPr lang="en-US" sz="3400" spc="-79" dirty="0">
                <a:solidFill>
                  <a:srgbClr val="393939"/>
                </a:solidFill>
                <a:latin typeface="HK Grotesk Light" panose="020B0604020202020204" charset="0"/>
              </a:rPr>
              <a:t>)</a:t>
            </a:r>
          </a:p>
          <a:p>
            <a:pPr marL="863599" lvl="1" indent="-431800">
              <a:buFont typeface="Arial"/>
              <a:buChar char="•"/>
            </a:pPr>
            <a:r>
              <a:rPr lang="en-US" sz="3400" spc="-79" dirty="0">
                <a:solidFill>
                  <a:schemeClr val="accent2"/>
                </a:solidFill>
                <a:latin typeface="HK Grotesk Light" panose="020B0604020202020204" charset="0"/>
              </a:rPr>
              <a:t>New polarimeter in the calibration phase!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48599" y="1517033"/>
            <a:ext cx="7651338" cy="6903067"/>
          </a:xfrm>
          <a:custGeom>
            <a:avLst/>
            <a:gdLst/>
            <a:ahLst/>
            <a:cxnLst/>
            <a:rect l="l" t="t" r="r" b="b"/>
            <a:pathLst>
              <a:path w="7651338" h="6903067">
                <a:moveTo>
                  <a:pt x="0" y="0"/>
                </a:moveTo>
                <a:lnTo>
                  <a:pt x="7651338" y="0"/>
                </a:lnTo>
                <a:lnTo>
                  <a:pt x="7651338" y="6903066"/>
                </a:lnTo>
                <a:lnTo>
                  <a:pt x="0" y="6903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2487" y="447324"/>
            <a:ext cx="10387662" cy="3665350"/>
          </a:xfrm>
          <a:custGeom>
            <a:avLst/>
            <a:gdLst/>
            <a:ahLst/>
            <a:cxnLst/>
            <a:rect l="l" t="t" r="r" b="b"/>
            <a:pathLst>
              <a:path w="10387662" h="3665350">
                <a:moveTo>
                  <a:pt x="0" y="0"/>
                </a:moveTo>
                <a:lnTo>
                  <a:pt x="10387662" y="0"/>
                </a:lnTo>
                <a:lnTo>
                  <a:pt x="10387662" y="3665350"/>
                </a:lnTo>
                <a:lnTo>
                  <a:pt x="0" y="366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42487" y="6808510"/>
            <a:ext cx="9132127" cy="816593"/>
          </a:xfrm>
          <a:custGeom>
            <a:avLst/>
            <a:gdLst/>
            <a:ahLst/>
            <a:cxnLst/>
            <a:rect l="l" t="t" r="r" b="b"/>
            <a:pathLst>
              <a:path w="9132127" h="816593">
                <a:moveTo>
                  <a:pt x="0" y="0"/>
                </a:moveTo>
                <a:lnTo>
                  <a:pt x="9132127" y="0"/>
                </a:lnTo>
                <a:lnTo>
                  <a:pt x="9132127" y="816593"/>
                </a:lnTo>
                <a:lnTo>
                  <a:pt x="0" y="816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442487" y="4762500"/>
            <a:ext cx="7024458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 dirty="0">
                <a:solidFill>
                  <a:srgbClr val="393939"/>
                </a:solidFill>
                <a:latin typeface="HK Grotesk Semi-Bold"/>
              </a:rPr>
              <a:t>PSR J1023+0038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2487" y="5573435"/>
            <a:ext cx="8489405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spc="-79" dirty="0">
                <a:solidFill>
                  <a:srgbClr val="393939"/>
                </a:solidFill>
                <a:latin typeface="HK Grotesk Light"/>
              </a:rPr>
              <a:t>Count rate ~ 10000 c/s (V ≈ 16.5 mag)</a:t>
            </a:r>
          </a:p>
          <a:p>
            <a:pPr>
              <a:lnSpc>
                <a:spcPts val="3999"/>
              </a:lnSpc>
            </a:pPr>
            <a:r>
              <a:rPr lang="en-US" sz="3999" spc="-79" dirty="0">
                <a:solidFill>
                  <a:srgbClr val="393939"/>
                </a:solidFill>
                <a:latin typeface="HK Grotesk Light"/>
              </a:rPr>
              <a:t>Pulse amplitude ~ 1%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2487" y="8607425"/>
            <a:ext cx="12650747" cy="111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0"/>
              </a:lnSpc>
            </a:pPr>
            <a:r>
              <a:rPr lang="en-US" sz="2900" spc="-58" dirty="0">
                <a:solidFill>
                  <a:srgbClr val="393939"/>
                </a:solidFill>
                <a:latin typeface="HK Grotesk"/>
              </a:rPr>
              <a:t>[The "transitional" comes from their being observed in both accretion-dominated and rotation-dominated regimes, see e.g. Archibald+ 2009, </a:t>
            </a:r>
            <a:r>
              <a:rPr lang="en-US" sz="2900" spc="-58" dirty="0" err="1">
                <a:solidFill>
                  <a:srgbClr val="393939"/>
                </a:solidFill>
                <a:latin typeface="HK Grotesk"/>
              </a:rPr>
              <a:t>Papitto</a:t>
            </a:r>
            <a:r>
              <a:rPr lang="en-US" sz="2900" spc="-58" dirty="0">
                <a:solidFill>
                  <a:srgbClr val="393939"/>
                </a:solidFill>
                <a:latin typeface="HK Grotesk"/>
              </a:rPr>
              <a:t>+ 2013, </a:t>
            </a:r>
            <a:r>
              <a:rPr lang="en-US" sz="2900" spc="-58" dirty="0" err="1">
                <a:solidFill>
                  <a:srgbClr val="393939"/>
                </a:solidFill>
                <a:latin typeface="HK Grotesk"/>
              </a:rPr>
              <a:t>Stappers</a:t>
            </a:r>
            <a:r>
              <a:rPr lang="en-US" sz="2900" spc="-58" dirty="0">
                <a:solidFill>
                  <a:srgbClr val="393939"/>
                </a:solidFill>
                <a:latin typeface="HK Grotesk"/>
              </a:rPr>
              <a:t>+ 2014, </a:t>
            </a:r>
            <a:r>
              <a:rPr lang="en-US" sz="2900" spc="-58" dirty="0" err="1">
                <a:solidFill>
                  <a:srgbClr val="393939"/>
                </a:solidFill>
                <a:latin typeface="HK Grotesk"/>
              </a:rPr>
              <a:t>Bassa</a:t>
            </a:r>
            <a:r>
              <a:rPr lang="en-US" sz="2900" spc="-58" dirty="0">
                <a:solidFill>
                  <a:srgbClr val="393939"/>
                </a:solidFill>
                <a:latin typeface="HK Grotesk"/>
              </a:rPr>
              <a:t>+ 2014]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487" y="447324"/>
            <a:ext cx="10387662" cy="3665350"/>
          </a:xfrm>
          <a:custGeom>
            <a:avLst/>
            <a:gdLst/>
            <a:ahLst/>
            <a:cxnLst/>
            <a:rect l="l" t="t" r="r" b="b"/>
            <a:pathLst>
              <a:path w="10387662" h="3665350">
                <a:moveTo>
                  <a:pt x="0" y="0"/>
                </a:moveTo>
                <a:lnTo>
                  <a:pt x="10387662" y="0"/>
                </a:lnTo>
                <a:lnTo>
                  <a:pt x="10387662" y="3665350"/>
                </a:lnTo>
                <a:lnTo>
                  <a:pt x="0" y="366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300251"/>
            <a:ext cx="8604917" cy="5766345"/>
          </a:xfrm>
          <a:custGeom>
            <a:avLst/>
            <a:gdLst/>
            <a:ahLst/>
            <a:cxnLst/>
            <a:rect l="l" t="t" r="r" b="b"/>
            <a:pathLst>
              <a:path w="8604917" h="5766345">
                <a:moveTo>
                  <a:pt x="0" y="0"/>
                </a:moveTo>
                <a:lnTo>
                  <a:pt x="8604917" y="0"/>
                </a:lnTo>
                <a:lnTo>
                  <a:pt x="8604917" y="5766345"/>
                </a:lnTo>
                <a:lnTo>
                  <a:pt x="0" y="5766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4917" y="4280931"/>
            <a:ext cx="9683083" cy="5175339"/>
          </a:xfrm>
          <a:custGeom>
            <a:avLst/>
            <a:gdLst/>
            <a:ahLst/>
            <a:cxnLst/>
            <a:rect l="l" t="t" r="r" b="b"/>
            <a:pathLst>
              <a:path w="9683083" h="5175339">
                <a:moveTo>
                  <a:pt x="0" y="0"/>
                </a:moveTo>
                <a:lnTo>
                  <a:pt x="9683083" y="0"/>
                </a:lnTo>
                <a:lnTo>
                  <a:pt x="9683083" y="5175340"/>
                </a:lnTo>
                <a:lnTo>
                  <a:pt x="0" y="5175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763376" y="9408646"/>
            <a:ext cx="237116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[Papitto+ 2019]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63400" y="3877064"/>
            <a:ext cx="4177569" cy="471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spc="-70" dirty="0">
                <a:solidFill>
                  <a:srgbClr val="393939"/>
                </a:solidFill>
                <a:latin typeface="HK Grotesk"/>
              </a:rPr>
              <a:t>Pulsed flux density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7395" y="4160471"/>
            <a:ext cx="5991803" cy="5443341"/>
          </a:xfrm>
          <a:custGeom>
            <a:avLst/>
            <a:gdLst/>
            <a:ahLst/>
            <a:cxnLst/>
            <a:rect l="l" t="t" r="r" b="b"/>
            <a:pathLst>
              <a:path w="5991803" h="5443341">
                <a:moveTo>
                  <a:pt x="0" y="0"/>
                </a:moveTo>
                <a:lnTo>
                  <a:pt x="5991803" y="0"/>
                </a:lnTo>
                <a:lnTo>
                  <a:pt x="5991803" y="5443341"/>
                </a:lnTo>
                <a:lnTo>
                  <a:pt x="0" y="544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917326" y="3223628"/>
            <a:ext cx="2731872" cy="539629"/>
          </a:xfrm>
          <a:custGeom>
            <a:avLst/>
            <a:gdLst/>
            <a:ahLst/>
            <a:cxnLst/>
            <a:rect l="l" t="t" r="r" b="b"/>
            <a:pathLst>
              <a:path w="2731872" h="539629">
                <a:moveTo>
                  <a:pt x="0" y="0"/>
                </a:moveTo>
                <a:lnTo>
                  <a:pt x="2731872" y="0"/>
                </a:lnTo>
                <a:lnTo>
                  <a:pt x="2731872" y="539629"/>
                </a:lnTo>
                <a:lnTo>
                  <a:pt x="0" y="539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591279" y="1790332"/>
            <a:ext cx="5770702" cy="7467968"/>
          </a:xfrm>
          <a:custGeom>
            <a:avLst/>
            <a:gdLst/>
            <a:ahLst/>
            <a:cxnLst/>
            <a:rect l="l" t="t" r="r" b="b"/>
            <a:pathLst>
              <a:path w="5770702" h="7467968">
                <a:moveTo>
                  <a:pt x="0" y="0"/>
                </a:moveTo>
                <a:lnTo>
                  <a:pt x="5770702" y="0"/>
                </a:lnTo>
                <a:lnTo>
                  <a:pt x="5770702" y="7467968"/>
                </a:lnTo>
                <a:lnTo>
                  <a:pt x="0" y="7467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347400" y="488950"/>
            <a:ext cx="135932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</a:pPr>
            <a:r>
              <a:rPr lang="en-US" sz="3999">
                <a:solidFill>
                  <a:srgbClr val="393939"/>
                </a:solidFill>
                <a:latin typeface="HK Grotesk Medium"/>
              </a:rPr>
              <a:t>Standard emission mechanisms hardly individually explain the observed optical pulsed luminosity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91733" y="2293353"/>
            <a:ext cx="3398925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3999" u="sng" spc="-79">
                <a:solidFill>
                  <a:srgbClr val="393939"/>
                </a:solidFill>
                <a:latin typeface="HK Grotesk Semi-Bold"/>
              </a:rPr>
              <a:t>Rotation power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25260" y="9569845"/>
            <a:ext cx="278413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[Ambrosino+ 2017]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0689" y="3353682"/>
            <a:ext cx="287260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spc="-60">
                <a:solidFill>
                  <a:srgbClr val="393939"/>
                </a:solidFill>
                <a:latin typeface="HK Grotesk"/>
              </a:rPr>
              <a:t>Optical efficiency: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23763" y="9382520"/>
            <a:ext cx="513821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>
                <a:solidFill>
                  <a:srgbClr val="393939"/>
                </a:solidFill>
                <a:latin typeface="HK Grotesk Light"/>
              </a:rPr>
              <a:t>Credit: Bill Saxton, NRAO/AUI/NSF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537.6827"/>
  <p:tag name="LATEXADDIN" val="\documentclass{article}&#10;\usepackage{amsmath}&#10;\pagestyle{empty}&#10;\begin{document}&#10;&#10;\[&#10;\propto 1/\sqrt{N_{\gamma}} &#10;\]&#10;&#10;\end{document}"/>
  <p:tag name="IGUANATEXSIZE" val="20"/>
  <p:tag name="IGUANATEXCURSOR" val="111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96.73788"/>
  <p:tag name="LATEXADDIN" val="\documentclass{article}&#10;\usepackage{amsmath}&#10;\pagestyle{empty}&#10;\begin{document}&#10;&#10;\[&#10;\nu_s &#10;\]&#10;&#10;\end{document}"/>
  <p:tag name="IGUANATEXSIZE" val="20"/>
  <p:tag name="IGUANATEXCURSOR" val="90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2047"/>
  <p:tag name="ORIGINALWIDTH" val="1694.788"/>
  <p:tag name="LATEXADDIN" val="\documentclass{article}&#10;\usepackage{amsmath}&#10;\pagestyle{empty}&#10;\begin{document}&#10;&#10;\[&#10; \tau_{j}(\boldsymbol{\nu}^{(m)}) = \sum_{s=0}^{s*}\frac{\nu^{(m)}_{s}(t_{j}-t^{(m)}_{\text{mid}})^{s}}{\nu_{0}s!}&#10;\]&#10;&#10;\end{document}"/>
  <p:tag name="IGUANATEXSIZE" val="20"/>
  <p:tag name="IGUANATEXCURSOR" val="128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537.6827"/>
  <p:tag name="LATEXADDIN" val="\documentclass{article}&#10;\usepackage{amsmath}&#10;\pagestyle{empty}&#10;\begin{document}&#10;&#10;\[&#10;\propto 1/\sqrt{N_{\gamma}} &#10;\]&#10;&#10;\end{document}"/>
  <p:tag name="IGUANATEXSIZE" val="20"/>
  <p:tag name="IGUANATEXCURSOR" val="111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1166.104"/>
  <p:tag name="LATEXADDIN" val="\documentclass{article}&#10;\usepackage{amsmath}&#10;\pagestyle{empty}&#10;\begin{document}&#10;&#10;\[&#10;N_{\mathrm{temp}} \propto T_{\mathrm{coh}}^5 f_{\mathrm{spin}}^2 \mathrm{d}^4 \boldsymbol{\lambda}&#10;\]&#10;&#10;\end{document}"/>
  <p:tag name="IGUANATEXSIZE" val="20"/>
  <p:tag name="IGUANATEXCURSOR" val="181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.4769"/>
  <p:tag name="ORIGINALWIDTH" val="1544.057"/>
  <p:tag name="LATEXADDIN" val="\documentclass{article}&#10;\usepackage{amsmath}&#10;\pagestyle{empty}&#10;\begin{document}&#10;&#10;\[&#10;A \propto N_{\mathrm{phot}}^{-1/2} \left(T_{\mathrm{seg}} T_{\mathrm{span}} D\right)^{-1/4}&#10;\]&#10;&#10;\end{document}"/>
  <p:tag name="IGUANATEXSIZE" val="20"/>
  <p:tag name="IGUANATEXCURSOR" val="175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9.955"/>
  <p:tag name="ORIGINALWIDTH" val="2270.716"/>
  <p:tag name="LATEXADDIN" val="\documentclass{article}&#10;\usepackage{amsmath}&#10;\pagestyle{empty}&#10;\begin{document}&#10;&#10;\[&#10;  \phi_{j}(\boldsymbol{\nu}^{(m)}) \simeq \phi_{0}^{(m)} + 2\pi \sum_{s=1}^{s*}\frac{\nu_{s}^{(m)}}{s!}(t_{j}-t_{\text{mid}}^{(m)})^{s}&#10;\]&#10;&#10;\end{document}"/>
  <p:tag name="IGUANATEXSIZE" val="20"/>
  <p:tag name="IGUANATEXCURSOR" val="125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179"/>
  <p:tag name="ORIGINALWIDTH" val="481.4398"/>
  <p:tag name="LATEXADDIN" val="\documentclass{article}&#10;\usepackage{amsmath}&#10;\pagestyle{empty}&#10;\begin{document}&#10;&#10;\[&#10;\nu_{s} = \frac{\mathrm{d}^s\nu}{\mathrm{d}t^s}&#10;\]&#10;\end{document}"/>
  <p:tag name="IGUANATEXSIZE" val="20"/>
  <p:tag name="IGUANATEXCURSOR" val="130"/>
  <p:tag name="TRANSPARENCY" val="True"/>
  <p:tag name="LATEXENGINEID" val="0"/>
  <p:tag name="TEMPFOLDER" val="D:\Downloads\"/>
  <p:tag name="LATEXFORMHEIGHT" val="306.75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2444.695"/>
  <p:tag name="LATEXADDIN" val="\documentclass{article}&#10;\usepackage{amsmath}&#10;\pagestyle{empty}&#10;\begin{document}&#10;&#10;\[&#10; \phi(\boldsymbol{\lambda})=2\pi f_{\mathrm{spin}}\left[t-t_{0}-a_{*}\sin\left(\Omega (t-t_{0})+\gamma\right)\right]\]&#10;&#10;\end{document}"/>
  <p:tag name="IGUANATEXSIZE" val="20"/>
  <p:tag name="IGUANATEXCURSOR" val="132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.4661"/>
  <p:tag name="ORIGINALWIDTH" val="1807.274"/>
  <p:tag name="LATEXADDIN" val="\documentclass{article}&#10;\usepackage{amsmath}&#10;\pagestyle{empty}&#10;\begin{document}&#10;&#10;\[&#10;\gamma = \frac{2 \pi}{P_{\mathrm{orb}}} (t_{0}-t_{\mathrm{asc}}) =\Omega (t_{0}-t_{\mathrm{asc}})&#10;\]&#10;\end{document}"/>
  <p:tag name="IGUANATEXSIZE" val="20"/>
  <p:tag name="IGUANATEXCURSOR" val="120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602.9246"/>
  <p:tag name="LATEXADDIN" val="\documentclass{article}&#10;\usepackage{amsmath}&#10;\pagestyle{empty}&#10;\begin{document}&#10;&#10;\[&#10;a_{*} = \frac{a \sin i}{c}&#10;\]&#10;&#10;\end{document}"/>
  <p:tag name="IGUANATEXSIZE" val="20"/>
  <p:tag name="IGUANATEXCURSOR" val="113"/>
  <p:tag name="TRANSPARENCY" val="True"/>
  <p:tag name="LATEXENGINEID" val="0"/>
  <p:tag name="TEMPFOLDER" val="D:\Downloads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1493</Words>
  <Application>Microsoft Office PowerPoint</Application>
  <PresentationFormat>Personalizzato</PresentationFormat>
  <Paragraphs>282</Paragraphs>
  <Slides>42</Slides>
  <Notes>3</Notes>
  <HiddenSlides>17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6" baseType="lpstr">
      <vt:lpstr>Klee One SemiBold</vt:lpstr>
      <vt:lpstr>Aptos</vt:lpstr>
      <vt:lpstr>Arial</vt:lpstr>
      <vt:lpstr>Open Sans Light</vt:lpstr>
      <vt:lpstr>HK Grotesk Light</vt:lpstr>
      <vt:lpstr>HK Grotesk Medium</vt:lpstr>
      <vt:lpstr>HK Grotesk Bold</vt:lpstr>
      <vt:lpstr>HK Grotesk Bold Italics</vt:lpstr>
      <vt:lpstr>HK Grotesk</vt:lpstr>
      <vt:lpstr>Cambria Math</vt:lpstr>
      <vt:lpstr>Calibri</vt:lpstr>
      <vt:lpstr>HK Grotesk Semi-Bold</vt:lpstr>
      <vt:lpstr>HK Grotesk Light Italics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optical photometry of Sco X-1 with SiFAP2@TNG</dc:title>
  <cp:lastModifiedBy>Riccardo La Placa</cp:lastModifiedBy>
  <cp:revision>15</cp:revision>
  <dcterms:created xsi:type="dcterms:W3CDTF">2006-08-16T00:00:00Z</dcterms:created>
  <dcterms:modified xsi:type="dcterms:W3CDTF">2024-06-18T09:57:57Z</dcterms:modified>
  <dc:identifier>DAFoU7N6Hyw</dc:identifier>
</cp:coreProperties>
</file>